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Gotham" panose="020B0604020202020204" charset="0"/>
      <p:regular r:id="rId31"/>
    </p:embeddedFont>
    <p:embeddedFont>
      <p:font typeface="Gotham Bold"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3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sv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svg"/><Relationship Id="rId7"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5.svg"/><Relationship Id="rId7" Type="http://schemas.openxmlformats.org/officeDocument/2006/relationships/image" Target="../media/image27.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7.pn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5.svg"/><Relationship Id="rId7" Type="http://schemas.openxmlformats.org/officeDocument/2006/relationships/image" Target="../media/image34.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7.png"/><Relationship Id="rId4" Type="http://schemas.openxmlformats.org/officeDocument/2006/relationships/image" Target="../media/image31.jpeg"/><Relationship Id="rId9" Type="http://schemas.openxmlformats.org/officeDocument/2006/relationships/image" Target="../media/image36.jpe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svg"/><Relationship Id="rId7" Type="http://schemas.openxmlformats.org/officeDocument/2006/relationships/image" Target="../media/image40.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2.sv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7.png"/><Relationship Id="rId3" Type="http://schemas.openxmlformats.org/officeDocument/2006/relationships/image" Target="../media/image54.jpeg"/><Relationship Id="rId7" Type="http://schemas.openxmlformats.org/officeDocument/2006/relationships/image" Target="../media/image57.jpeg"/><Relationship Id="rId12" Type="http://schemas.openxmlformats.org/officeDocument/2006/relationships/image" Target="../media/image19.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6.jpeg"/><Relationship Id="rId11" Type="http://schemas.openxmlformats.org/officeDocument/2006/relationships/image" Target="../media/image3.jpeg"/><Relationship Id="rId5" Type="http://schemas.openxmlformats.org/officeDocument/2006/relationships/image" Target="../media/image55.jpeg"/><Relationship Id="rId10" Type="http://schemas.openxmlformats.org/officeDocument/2006/relationships/image" Target="../media/image38.jpeg"/><Relationship Id="rId4" Type="http://schemas.openxmlformats.org/officeDocument/2006/relationships/image" Target="../media/image1.jpeg"/><Relationship Id="rId9"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TextBox 2"/>
          <p:cNvSpPr txBox="1"/>
          <p:nvPr/>
        </p:nvSpPr>
        <p:spPr>
          <a:xfrm>
            <a:off x="1028700" y="3810264"/>
            <a:ext cx="11547627" cy="2387821"/>
          </a:xfrm>
          <a:prstGeom prst="rect">
            <a:avLst/>
          </a:prstGeom>
        </p:spPr>
        <p:txBody>
          <a:bodyPr lIns="0" tIns="0" rIns="0" bIns="0" rtlCol="0" anchor="t">
            <a:spAutoFit/>
          </a:bodyPr>
          <a:lstStyle/>
          <a:p>
            <a:pPr algn="l">
              <a:lnSpc>
                <a:spcPts val="9218"/>
              </a:lnSpc>
            </a:pPr>
            <a:r>
              <a:rPr lang="en-US" sz="9037" spc="813">
                <a:solidFill>
                  <a:srgbClr val="1E1E49"/>
                </a:solidFill>
                <a:latin typeface="Gotham"/>
                <a:ea typeface="Gotham"/>
                <a:cs typeface="Gotham"/>
                <a:sym typeface="Gotham"/>
              </a:rPr>
              <a:t>JAHRESBERICHT</a:t>
            </a:r>
          </a:p>
          <a:p>
            <a:pPr algn="l">
              <a:lnSpc>
                <a:spcPts val="9218"/>
              </a:lnSpc>
            </a:pPr>
            <a:r>
              <a:rPr lang="en-US" sz="9037" spc="813">
                <a:solidFill>
                  <a:srgbClr val="1E1E49"/>
                </a:solidFill>
                <a:latin typeface="Gotham"/>
                <a:ea typeface="Gotham"/>
                <a:cs typeface="Gotham"/>
                <a:sym typeface="Gotham"/>
              </a:rPr>
              <a:t>2024</a:t>
            </a:r>
          </a:p>
        </p:txBody>
      </p:sp>
      <p:grpSp>
        <p:nvGrpSpPr>
          <p:cNvPr id="3" name="Group 3"/>
          <p:cNvGrpSpPr/>
          <p:nvPr/>
        </p:nvGrpSpPr>
        <p:grpSpPr>
          <a:xfrm>
            <a:off x="8159787" y="5656249"/>
            <a:ext cx="4250563" cy="4250546"/>
            <a:chOff x="0" y="0"/>
            <a:chExt cx="6350000" cy="6349975"/>
          </a:xfrm>
        </p:grpSpPr>
        <p:sp>
          <p:nvSpPr>
            <p:cNvPr id="4" name="Freeform 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t="-16747" b="-16747"/>
              </a:stretch>
            </a:blipFill>
          </p:spPr>
        </p:sp>
      </p:grpSp>
      <p:grpSp>
        <p:nvGrpSpPr>
          <p:cNvPr id="5" name="Group 5"/>
          <p:cNvGrpSpPr/>
          <p:nvPr/>
        </p:nvGrpSpPr>
        <p:grpSpPr>
          <a:xfrm>
            <a:off x="11477529" y="3667389"/>
            <a:ext cx="6239431" cy="6239406"/>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t="-6178"/>
              </a:stretch>
            </a:blipFill>
          </p:spPr>
        </p:sp>
      </p:grpSp>
      <p:grpSp>
        <p:nvGrpSpPr>
          <p:cNvPr id="7" name="Group 7"/>
          <p:cNvGrpSpPr/>
          <p:nvPr/>
        </p:nvGrpSpPr>
        <p:grpSpPr>
          <a:xfrm>
            <a:off x="13466398" y="381263"/>
            <a:ext cx="4250563" cy="4250546"/>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4588" r="-8906"/>
              </a:stretch>
            </a:blipFill>
          </p:spPr>
        </p:sp>
      </p:grpSp>
      <p:sp>
        <p:nvSpPr>
          <p:cNvPr id="9" name="Freeform 9"/>
          <p:cNvSpPr/>
          <p:nvPr/>
        </p:nvSpPr>
        <p:spPr>
          <a:xfrm>
            <a:off x="2279910" y="1371373"/>
            <a:ext cx="9888890" cy="2270324"/>
          </a:xfrm>
          <a:custGeom>
            <a:avLst/>
            <a:gdLst/>
            <a:ahLst/>
            <a:cxnLst/>
            <a:rect l="l" t="t" r="r" b="b"/>
            <a:pathLst>
              <a:path w="9888890" h="2270324">
                <a:moveTo>
                  <a:pt x="0" y="0"/>
                </a:moveTo>
                <a:lnTo>
                  <a:pt x="9888890" y="0"/>
                </a:lnTo>
                <a:lnTo>
                  <a:pt x="9888890" y="2270325"/>
                </a:lnTo>
                <a:lnTo>
                  <a:pt x="0" y="2270325"/>
                </a:lnTo>
                <a:lnTo>
                  <a:pt x="0" y="0"/>
                </a:lnTo>
                <a:close/>
              </a:path>
            </a:pathLst>
          </a:custGeom>
          <a:blipFill>
            <a:blip r:embed="rId5"/>
            <a:stretch>
              <a:fillRect/>
            </a:stretch>
          </a:blipFill>
        </p:spPr>
      </p:sp>
      <p:sp>
        <p:nvSpPr>
          <p:cNvPr id="10" name="TextBox 10"/>
          <p:cNvSpPr txBox="1"/>
          <p:nvPr/>
        </p:nvSpPr>
        <p:spPr>
          <a:xfrm>
            <a:off x="1028700" y="8772525"/>
            <a:ext cx="5017912" cy="514350"/>
          </a:xfrm>
          <a:prstGeom prst="rect">
            <a:avLst/>
          </a:prstGeom>
        </p:spPr>
        <p:txBody>
          <a:bodyPr lIns="0" tIns="0" rIns="0" bIns="0" rtlCol="0" anchor="t">
            <a:spAutoFit/>
          </a:bodyPr>
          <a:lstStyle/>
          <a:p>
            <a:pPr algn="l">
              <a:lnSpc>
                <a:spcPts val="2039"/>
              </a:lnSpc>
            </a:pPr>
            <a:r>
              <a:rPr lang="en-US" sz="1699" spc="253">
                <a:solidFill>
                  <a:srgbClr val="1E1E49"/>
                </a:solidFill>
                <a:latin typeface="Gotham"/>
                <a:ea typeface="Gotham"/>
                <a:cs typeface="Gotham"/>
                <a:sym typeface="Gotham"/>
              </a:rPr>
              <a:t>MAIKE SPRENGER</a:t>
            </a:r>
          </a:p>
          <a:p>
            <a:pPr algn="l">
              <a:lnSpc>
                <a:spcPts val="2039"/>
              </a:lnSpc>
            </a:pPr>
            <a:r>
              <a:rPr lang="en-US" sz="1699" spc="253">
                <a:solidFill>
                  <a:srgbClr val="1E1E49"/>
                </a:solidFill>
                <a:latin typeface="Gotham"/>
                <a:ea typeface="Gotham"/>
                <a:cs typeface="Gotham"/>
                <a:sym typeface="Gotham"/>
              </a:rPr>
              <a:t>BIBLIOTHEKSLEITUNG</a:t>
            </a:r>
          </a:p>
        </p:txBody>
      </p:sp>
      <p:sp>
        <p:nvSpPr>
          <p:cNvPr id="11" name="TextBox 11"/>
          <p:cNvSpPr txBox="1"/>
          <p:nvPr/>
        </p:nvSpPr>
        <p:spPr>
          <a:xfrm>
            <a:off x="1028700" y="8582025"/>
            <a:ext cx="5017912" cy="190500"/>
          </a:xfrm>
          <a:prstGeom prst="rect">
            <a:avLst/>
          </a:prstGeom>
        </p:spPr>
        <p:txBody>
          <a:bodyPr lIns="0" tIns="0" rIns="0" bIns="0" rtlCol="0" anchor="t">
            <a:spAutoFit/>
          </a:bodyPr>
          <a:lstStyle/>
          <a:p>
            <a:pPr algn="l">
              <a:lnSpc>
                <a:spcPts val="1560"/>
              </a:lnSpc>
            </a:pPr>
            <a:r>
              <a:rPr lang="en-US" sz="1300" spc="193">
                <a:solidFill>
                  <a:srgbClr val="1E1E49"/>
                </a:solidFill>
                <a:latin typeface="Gotham"/>
                <a:ea typeface="Gotham"/>
                <a:cs typeface="Gotham"/>
                <a:sym typeface="Gotham"/>
              </a:rPr>
              <a:t>erstellt von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2101406"/>
          <a:ext cx="7231394" cy="3705225"/>
        </p:xfrm>
        <a:graphic>
          <a:graphicData uri="http://schemas.openxmlformats.org/drawingml/2006/table">
            <a:tbl>
              <a:tblPr/>
              <a:tblGrid>
                <a:gridCol w="1841495">
                  <a:extLst>
                    <a:ext uri="{9D8B030D-6E8A-4147-A177-3AD203B41FA5}">
                      <a16:colId xmlns:a16="http://schemas.microsoft.com/office/drawing/2014/main" val="20000"/>
                    </a:ext>
                  </a:extLst>
                </a:gridCol>
                <a:gridCol w="1841495">
                  <a:extLst>
                    <a:ext uri="{9D8B030D-6E8A-4147-A177-3AD203B41FA5}">
                      <a16:colId xmlns:a16="http://schemas.microsoft.com/office/drawing/2014/main" val="20001"/>
                    </a:ext>
                  </a:extLst>
                </a:gridCol>
                <a:gridCol w="1841495">
                  <a:extLst>
                    <a:ext uri="{9D8B030D-6E8A-4147-A177-3AD203B41FA5}">
                      <a16:colId xmlns:a16="http://schemas.microsoft.com/office/drawing/2014/main" val="20002"/>
                    </a:ext>
                  </a:extLst>
                </a:gridCol>
                <a:gridCol w="1706909">
                  <a:extLst>
                    <a:ext uri="{9D8B030D-6E8A-4147-A177-3AD203B41FA5}">
                      <a16:colId xmlns:a16="http://schemas.microsoft.com/office/drawing/2014/main" val="20003"/>
                    </a:ext>
                  </a:extLst>
                </a:gridCol>
              </a:tblGrid>
              <a:tr h="622325">
                <a:tc>
                  <a:txBody>
                    <a:bodyPr/>
                    <a:lstStyle/>
                    <a:p>
                      <a:pPr algn="l">
                        <a:lnSpc>
                          <a:spcPts val="2379"/>
                        </a:lnSpc>
                        <a:defRPr/>
                      </a:pPr>
                      <a:r>
                        <a:rPr lang="en-US" sz="1699" b="1">
                          <a:solidFill>
                            <a:srgbClr val="000000"/>
                          </a:solidFill>
                          <a:latin typeface="Gotham Bold"/>
                          <a:ea typeface="Gotham Bold"/>
                          <a:cs typeface="Gotham Bold"/>
                          <a:sym typeface="Gotham Bold"/>
                        </a:rPr>
                        <a:t>Onleihe</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6E3CE"/>
                    </a:solidFill>
                  </a:tcPr>
                </a:tc>
                <a:tc>
                  <a:txBody>
                    <a:bodyPr/>
                    <a:lstStyle/>
                    <a:p>
                      <a:pPr algn="l">
                        <a:lnSpc>
                          <a:spcPts val="2379"/>
                        </a:lnSpc>
                        <a:defRPr/>
                      </a:pPr>
                      <a:r>
                        <a:rPr lang="en-US" sz="1699" b="1">
                          <a:solidFill>
                            <a:srgbClr val="000000"/>
                          </a:solidFill>
                          <a:latin typeface="Gotham Bold"/>
                          <a:ea typeface="Gotham Bold"/>
                          <a:cs typeface="Gotham Bold"/>
                          <a:sym typeface="Gotham Bold"/>
                        </a:rPr>
                        <a:t>2024</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b="1">
                          <a:solidFill>
                            <a:srgbClr val="000000"/>
                          </a:solidFill>
                          <a:latin typeface="Gotham Bold"/>
                          <a:ea typeface="Gotham Bold"/>
                          <a:cs typeface="Gotham Bold"/>
                          <a:sym typeface="Gotham Bold"/>
                        </a:rPr>
                        <a:t>2023</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b="1">
                          <a:solidFill>
                            <a:srgbClr val="000000"/>
                          </a:solidFill>
                          <a:latin typeface="Gotham Bold"/>
                          <a:ea typeface="Gotham Bold"/>
                          <a:cs typeface="Gotham Bold"/>
                          <a:sym typeface="Gotham Bold"/>
                        </a:rPr>
                        <a:t>2022</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0"/>
                  </a:ext>
                </a:extLst>
              </a:tr>
              <a:tr h="919126">
                <a:tc>
                  <a:txBody>
                    <a:bodyPr/>
                    <a:lstStyle/>
                    <a:p>
                      <a:pPr algn="l">
                        <a:lnSpc>
                          <a:spcPts val="2379"/>
                        </a:lnSpc>
                        <a:defRPr/>
                      </a:pPr>
                      <a:r>
                        <a:rPr lang="en-US" sz="1699" b="1">
                          <a:solidFill>
                            <a:srgbClr val="000000"/>
                          </a:solidFill>
                          <a:latin typeface="Gotham Bold"/>
                          <a:ea typeface="Gotham Bold"/>
                          <a:cs typeface="Gotham Bold"/>
                          <a:sym typeface="Gotham Bold"/>
                        </a:rPr>
                        <a:t>Bestand</a:t>
                      </a:r>
                      <a:endParaRPr lang="en-US" sz="1100"/>
                    </a:p>
                    <a:p>
                      <a:pPr algn="l">
                        <a:lnSpc>
                          <a:spcPts val="2379"/>
                        </a:lnSpc>
                      </a:pPr>
                      <a:r>
                        <a:rPr lang="en-US" sz="1699" b="1">
                          <a:solidFill>
                            <a:srgbClr val="000000"/>
                          </a:solidFill>
                          <a:latin typeface="Gotham Bold"/>
                          <a:ea typeface="Gotham Bold"/>
                          <a:cs typeface="Gotham Bold"/>
                          <a:sym typeface="Gotham Bold"/>
                        </a:rPr>
                        <a:t>  Verbund</a:t>
                      </a:r>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83.449</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92.818</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91.663</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19126">
                <a:tc>
                  <a:txBody>
                    <a:bodyPr/>
                    <a:lstStyle/>
                    <a:p>
                      <a:pPr algn="l">
                        <a:lnSpc>
                          <a:spcPts val="2379"/>
                        </a:lnSpc>
                        <a:defRPr/>
                      </a:pPr>
                      <a:r>
                        <a:rPr lang="en-US" sz="1699" b="1">
                          <a:solidFill>
                            <a:srgbClr val="000000"/>
                          </a:solidFill>
                          <a:latin typeface="Gotham Bold"/>
                          <a:ea typeface="Gotham Bold"/>
                          <a:cs typeface="Gotham Bold"/>
                          <a:sym typeface="Gotham Bold"/>
                        </a:rPr>
                        <a:t>Ausleihen</a:t>
                      </a:r>
                      <a:endParaRPr lang="en-US" sz="1100"/>
                    </a:p>
                    <a:p>
                      <a:pPr algn="l">
                        <a:lnSpc>
                          <a:spcPts val="2379"/>
                        </a:lnSpc>
                      </a:pPr>
                      <a:r>
                        <a:rPr lang="en-US" sz="1699" b="1">
                          <a:solidFill>
                            <a:srgbClr val="000000"/>
                          </a:solidFill>
                          <a:latin typeface="Gotham Bold"/>
                          <a:ea typeface="Gotham Bold"/>
                          <a:cs typeface="Gotham Bold"/>
                          <a:sym typeface="Gotham Bold"/>
                        </a:rPr>
                        <a:t>  Salzkotten</a:t>
                      </a:r>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31.361</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27.738</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25.723</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2"/>
                  </a:ext>
                </a:extLst>
              </a:tr>
              <a:tr h="622325">
                <a:tc>
                  <a:txBody>
                    <a:bodyPr/>
                    <a:lstStyle/>
                    <a:p>
                      <a:pPr algn="l">
                        <a:lnSpc>
                          <a:spcPts val="2379"/>
                        </a:lnSpc>
                        <a:defRPr/>
                      </a:pPr>
                      <a:r>
                        <a:rPr lang="en-US" sz="1699" b="1">
                          <a:solidFill>
                            <a:srgbClr val="000000"/>
                          </a:solidFill>
                          <a:latin typeface="Gotham Bold"/>
                          <a:ea typeface="Gotham Bold"/>
                          <a:cs typeface="Gotham Bold"/>
                          <a:sym typeface="Gotham Bold"/>
                        </a:rPr>
                        <a:t>Nutzer</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941</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893</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782</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22325">
                <a:tc>
                  <a:txBody>
                    <a:bodyPr/>
                    <a:lstStyle/>
                    <a:p>
                      <a:pPr algn="l">
                        <a:lnSpc>
                          <a:spcPts val="2379"/>
                        </a:lnSpc>
                        <a:defRPr/>
                      </a:pPr>
                      <a:r>
                        <a:rPr lang="en-US" sz="1699" b="1">
                          <a:solidFill>
                            <a:srgbClr val="000000"/>
                          </a:solidFill>
                          <a:latin typeface="Gotham Bold"/>
                          <a:ea typeface="Gotham Bold"/>
                          <a:cs typeface="Gotham Bold"/>
                          <a:sym typeface="Gotham Bold"/>
                        </a:rPr>
                        <a:t>neue Nutzer</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249</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265</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184</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4"/>
                  </a:ext>
                </a:extLst>
              </a:tr>
            </a:tbl>
          </a:graphicData>
        </a:graphic>
      </p:graphicFrame>
      <p:graphicFrame>
        <p:nvGraphicFramePr>
          <p:cNvPr id="3" name="Table 3"/>
          <p:cNvGraphicFramePr>
            <a:graphicFrameLocks noGrp="1"/>
          </p:cNvGraphicFramePr>
          <p:nvPr/>
        </p:nvGraphicFramePr>
        <p:xfrm>
          <a:off x="1028700" y="6327729"/>
          <a:ext cx="6870036" cy="2974035"/>
        </p:xfrm>
        <a:graphic>
          <a:graphicData uri="http://schemas.openxmlformats.org/drawingml/2006/table">
            <a:tbl>
              <a:tblPr/>
              <a:tblGrid>
                <a:gridCol w="1717509">
                  <a:extLst>
                    <a:ext uri="{9D8B030D-6E8A-4147-A177-3AD203B41FA5}">
                      <a16:colId xmlns:a16="http://schemas.microsoft.com/office/drawing/2014/main" val="20000"/>
                    </a:ext>
                  </a:extLst>
                </a:gridCol>
                <a:gridCol w="1717509">
                  <a:extLst>
                    <a:ext uri="{9D8B030D-6E8A-4147-A177-3AD203B41FA5}">
                      <a16:colId xmlns:a16="http://schemas.microsoft.com/office/drawing/2014/main" val="20001"/>
                    </a:ext>
                  </a:extLst>
                </a:gridCol>
                <a:gridCol w="1717509">
                  <a:extLst>
                    <a:ext uri="{9D8B030D-6E8A-4147-A177-3AD203B41FA5}">
                      <a16:colId xmlns:a16="http://schemas.microsoft.com/office/drawing/2014/main" val="20002"/>
                    </a:ext>
                  </a:extLst>
                </a:gridCol>
                <a:gridCol w="1717509">
                  <a:extLst>
                    <a:ext uri="{9D8B030D-6E8A-4147-A177-3AD203B41FA5}">
                      <a16:colId xmlns:a16="http://schemas.microsoft.com/office/drawing/2014/main" val="20003"/>
                    </a:ext>
                  </a:extLst>
                </a:gridCol>
              </a:tblGrid>
              <a:tr h="743509">
                <a:tc>
                  <a:txBody>
                    <a:bodyPr/>
                    <a:lstStyle/>
                    <a:p>
                      <a:pPr algn="l">
                        <a:lnSpc>
                          <a:spcPts val="2379"/>
                        </a:lnSpc>
                        <a:defRPr/>
                      </a:pPr>
                      <a:r>
                        <a:rPr lang="en-US" sz="1699" b="1">
                          <a:solidFill>
                            <a:srgbClr val="000000"/>
                          </a:solidFill>
                          <a:latin typeface="Gotham Bold"/>
                          <a:ea typeface="Gotham Bold"/>
                          <a:cs typeface="Gotham Bold"/>
                          <a:sym typeface="Gotham Bold"/>
                        </a:rPr>
                        <a:t>Freegal</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6E3CE"/>
                    </a:solidFill>
                  </a:tcPr>
                </a:tc>
                <a:tc>
                  <a:txBody>
                    <a:bodyPr/>
                    <a:lstStyle/>
                    <a:p>
                      <a:pPr algn="l">
                        <a:lnSpc>
                          <a:spcPts val="2379"/>
                        </a:lnSpc>
                        <a:defRPr/>
                      </a:pPr>
                      <a:r>
                        <a:rPr lang="en-US" sz="1699" b="1">
                          <a:solidFill>
                            <a:srgbClr val="000000"/>
                          </a:solidFill>
                          <a:latin typeface="Gotham Bold"/>
                          <a:ea typeface="Gotham Bold"/>
                          <a:cs typeface="Gotham Bold"/>
                          <a:sym typeface="Gotham Bold"/>
                        </a:rPr>
                        <a:t>Streamings</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b="1">
                          <a:solidFill>
                            <a:srgbClr val="000000"/>
                          </a:solidFill>
                          <a:latin typeface="Gotham Bold"/>
                          <a:ea typeface="Gotham Bold"/>
                          <a:cs typeface="Gotham Bold"/>
                          <a:sym typeface="Gotham Bold"/>
                        </a:rPr>
                        <a:t>Downloads</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b="1">
                          <a:solidFill>
                            <a:srgbClr val="000000"/>
                          </a:solidFill>
                          <a:latin typeface="Gotham Bold"/>
                          <a:ea typeface="Gotham Bold"/>
                          <a:cs typeface="Gotham Bold"/>
                          <a:sym typeface="Gotham Bold"/>
                        </a:rPr>
                        <a:t>Nutzer</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0"/>
                  </a:ext>
                </a:extLst>
              </a:tr>
              <a:tr h="743509">
                <a:tc>
                  <a:txBody>
                    <a:bodyPr/>
                    <a:lstStyle/>
                    <a:p>
                      <a:pPr algn="l">
                        <a:lnSpc>
                          <a:spcPts val="2379"/>
                        </a:lnSpc>
                        <a:defRPr/>
                      </a:pPr>
                      <a:r>
                        <a:rPr lang="en-US" sz="1699" b="1">
                          <a:solidFill>
                            <a:srgbClr val="000000"/>
                          </a:solidFill>
                          <a:latin typeface="Gotham Bold"/>
                          <a:ea typeface="Gotham Bold"/>
                          <a:cs typeface="Gotham Bold"/>
                          <a:sym typeface="Gotham Bold"/>
                        </a:rPr>
                        <a:t>2024</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18.320</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812</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94</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43509">
                <a:tc>
                  <a:txBody>
                    <a:bodyPr/>
                    <a:lstStyle/>
                    <a:p>
                      <a:pPr algn="l">
                        <a:lnSpc>
                          <a:spcPts val="2379"/>
                        </a:lnSpc>
                        <a:defRPr/>
                      </a:pPr>
                      <a:r>
                        <a:rPr lang="en-US" sz="1699" b="1">
                          <a:solidFill>
                            <a:srgbClr val="000000"/>
                          </a:solidFill>
                          <a:latin typeface="Gotham Bold"/>
                          <a:ea typeface="Gotham Bold"/>
                          <a:cs typeface="Gotham Bold"/>
                          <a:sym typeface="Gotham Bold"/>
                        </a:rPr>
                        <a:t>2023</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18.282</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385</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97</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2"/>
                  </a:ext>
                </a:extLst>
              </a:tr>
              <a:tr h="743509">
                <a:tc>
                  <a:txBody>
                    <a:bodyPr/>
                    <a:lstStyle/>
                    <a:p>
                      <a:pPr algn="l">
                        <a:lnSpc>
                          <a:spcPts val="2379"/>
                        </a:lnSpc>
                        <a:defRPr/>
                      </a:pPr>
                      <a:r>
                        <a:rPr lang="en-US" sz="1699" b="1">
                          <a:solidFill>
                            <a:srgbClr val="000000"/>
                          </a:solidFill>
                          <a:latin typeface="Gotham Bold"/>
                          <a:ea typeface="Gotham Bold"/>
                          <a:cs typeface="Gotham Bold"/>
                          <a:sym typeface="Gotham Bold"/>
                        </a:rPr>
                        <a:t>2022</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4.045</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416</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66</a:t>
                      </a:r>
                      <a:endParaRPr lang="en-US" sz="110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4" name="Table 4"/>
          <p:cNvGraphicFramePr>
            <a:graphicFrameLocks noGrp="1"/>
          </p:cNvGraphicFramePr>
          <p:nvPr/>
        </p:nvGraphicFramePr>
        <p:xfrm>
          <a:off x="9144000" y="2101406"/>
          <a:ext cx="5067701" cy="6648450"/>
        </p:xfrm>
        <a:graphic>
          <a:graphicData uri="http://schemas.openxmlformats.org/drawingml/2006/table">
            <a:tbl>
              <a:tblPr/>
              <a:tblGrid>
                <a:gridCol w="2871751">
                  <a:extLst>
                    <a:ext uri="{9D8B030D-6E8A-4147-A177-3AD203B41FA5}">
                      <a16:colId xmlns:a16="http://schemas.microsoft.com/office/drawing/2014/main" val="20000"/>
                    </a:ext>
                  </a:extLst>
                </a:gridCol>
                <a:gridCol w="2195951">
                  <a:extLst>
                    <a:ext uri="{9D8B030D-6E8A-4147-A177-3AD203B41FA5}">
                      <a16:colId xmlns:a16="http://schemas.microsoft.com/office/drawing/2014/main" val="20001"/>
                    </a:ext>
                  </a:extLst>
                </a:gridCol>
              </a:tblGrid>
              <a:tr h="640009">
                <a:tc>
                  <a:txBody>
                    <a:bodyPr/>
                    <a:lstStyle/>
                    <a:p>
                      <a:pPr algn="l">
                        <a:lnSpc>
                          <a:spcPts val="2379"/>
                        </a:lnSpc>
                        <a:defRPr/>
                      </a:pPr>
                      <a:r>
                        <a:rPr lang="en-US" sz="1699" b="1">
                          <a:solidFill>
                            <a:srgbClr val="000000"/>
                          </a:solidFill>
                          <a:latin typeface="Gotham Bold"/>
                          <a:ea typeface="Gotham Bold"/>
                          <a:cs typeface="Gotham Bold"/>
                          <a:sym typeface="Gotham Bold"/>
                        </a:rPr>
                        <a:t>Overdrive</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6E3CE"/>
                    </a:solidFill>
                  </a:tcPr>
                </a:tc>
                <a:tc>
                  <a:txBody>
                    <a:bodyPr/>
                    <a:lstStyle/>
                    <a:p>
                      <a:pPr algn="l">
                        <a:lnSpc>
                          <a:spcPts val="2379"/>
                        </a:lnSpc>
                        <a:defRPr/>
                      </a:pPr>
                      <a:r>
                        <a:rPr lang="en-US" sz="1699" b="1">
                          <a:solidFill>
                            <a:srgbClr val="000000"/>
                          </a:solidFill>
                          <a:latin typeface="Gotham Bold"/>
                          <a:ea typeface="Gotham Bold"/>
                          <a:cs typeface="Gotham Bold"/>
                          <a:sym typeface="Gotham Bold"/>
                        </a:rPr>
                        <a:t>2024</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0"/>
                  </a:ext>
                </a:extLst>
              </a:tr>
              <a:tr h="640009">
                <a:tc>
                  <a:txBody>
                    <a:bodyPr/>
                    <a:lstStyle/>
                    <a:p>
                      <a:pPr algn="l">
                        <a:lnSpc>
                          <a:spcPts val="2379"/>
                        </a:lnSpc>
                        <a:defRPr/>
                      </a:pPr>
                      <a:r>
                        <a:rPr lang="en-US" sz="1699" b="1">
                          <a:solidFill>
                            <a:srgbClr val="000000"/>
                          </a:solidFill>
                          <a:latin typeface="Gotham Bold"/>
                          <a:ea typeface="Gotham Bold"/>
                          <a:cs typeface="Gotham Bold"/>
                          <a:sym typeface="Gotham Bold"/>
                        </a:rPr>
                        <a:t>Monat</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Ausleihen</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0009">
                <a:tc>
                  <a:txBody>
                    <a:bodyPr/>
                    <a:lstStyle/>
                    <a:p>
                      <a:pPr algn="l">
                        <a:lnSpc>
                          <a:spcPts val="2379"/>
                        </a:lnSpc>
                        <a:defRPr/>
                      </a:pPr>
                      <a:r>
                        <a:rPr lang="en-US" sz="1699" b="1">
                          <a:solidFill>
                            <a:srgbClr val="000000"/>
                          </a:solidFill>
                          <a:latin typeface="Gotham Bold"/>
                          <a:ea typeface="Gotham Bold"/>
                          <a:cs typeface="Gotham Bold"/>
                          <a:sym typeface="Gotham Bold"/>
                        </a:rPr>
                        <a:t>2024 (seit Okt.)</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121</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2"/>
                  </a:ext>
                </a:extLst>
              </a:tr>
              <a:tr h="640009">
                <a:tc>
                  <a:txBody>
                    <a:bodyPr/>
                    <a:lstStyle/>
                    <a:p>
                      <a:pPr algn="l">
                        <a:lnSpc>
                          <a:spcPts val="2379"/>
                        </a:lnSpc>
                        <a:defRPr/>
                      </a:pPr>
                      <a:r>
                        <a:rPr lang="en-US" sz="1699" b="1">
                          <a:solidFill>
                            <a:srgbClr val="000000"/>
                          </a:solidFill>
                          <a:latin typeface="Gotham Bold"/>
                          <a:ea typeface="Gotham Bold"/>
                          <a:cs typeface="Gotham Bold"/>
                          <a:sym typeface="Gotham Bold"/>
                        </a:rPr>
                        <a:t>Nutzer</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19</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36132">
                <a:tc>
                  <a:txBody>
                    <a:bodyPr/>
                    <a:lstStyle/>
                    <a:p>
                      <a:pPr algn="l">
                        <a:lnSpc>
                          <a:spcPts val="2379"/>
                        </a:lnSpc>
                        <a:defRPr/>
                      </a:pPr>
                      <a:r>
                        <a:rPr lang="en-US" sz="1699" b="1">
                          <a:solidFill>
                            <a:srgbClr val="000000"/>
                          </a:solidFill>
                          <a:latin typeface="Gotham Bold"/>
                          <a:ea typeface="Gotham Bold"/>
                          <a:cs typeface="Gotham Bold"/>
                          <a:sym typeface="Gotham Bold"/>
                        </a:rPr>
                        <a:t>Bestand</a:t>
                      </a:r>
                      <a:endParaRPr lang="en-US" sz="1100"/>
                    </a:p>
                    <a:p>
                      <a:pPr algn="l">
                        <a:lnSpc>
                          <a:spcPts val="2379"/>
                        </a:lnSpc>
                      </a:pPr>
                      <a:r>
                        <a:rPr lang="en-US" sz="1699" b="1">
                          <a:solidFill>
                            <a:srgbClr val="000000"/>
                          </a:solidFill>
                          <a:latin typeface="Gotham Bold"/>
                          <a:ea typeface="Gotham Bold"/>
                          <a:cs typeface="Gotham Bold"/>
                          <a:sym typeface="Gotham Bold"/>
                        </a:rPr>
                        <a:t>  Verbund</a:t>
                      </a: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19.864</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4"/>
                  </a:ext>
                </a:extLst>
              </a:tr>
              <a:tr h="640009">
                <a:tc>
                  <a:txBody>
                    <a:bodyPr/>
                    <a:lstStyle/>
                    <a:p>
                      <a:pPr algn="l">
                        <a:lnSpc>
                          <a:spcPts val="2379"/>
                        </a:lnSpc>
                        <a:defRPr/>
                      </a:pPr>
                      <a:r>
                        <a:rPr lang="en-US" sz="1699" b="1">
                          <a:solidFill>
                            <a:srgbClr val="000000"/>
                          </a:solidFill>
                          <a:latin typeface="Gotham Bold"/>
                          <a:ea typeface="Gotham Bold"/>
                          <a:cs typeface="Gotham Bold"/>
                          <a:sym typeface="Gotham Bold"/>
                        </a:rPr>
                        <a:t>Nutzer Verbund</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370 </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36132">
                <a:tc>
                  <a:txBody>
                    <a:bodyPr/>
                    <a:lstStyle/>
                    <a:p>
                      <a:pPr algn="l">
                        <a:lnSpc>
                          <a:spcPts val="2379"/>
                        </a:lnSpc>
                        <a:defRPr/>
                      </a:pPr>
                      <a:r>
                        <a:rPr lang="en-US" sz="1699" b="1">
                          <a:solidFill>
                            <a:srgbClr val="000000"/>
                          </a:solidFill>
                          <a:latin typeface="Gotham Bold"/>
                          <a:ea typeface="Gotham Bold"/>
                          <a:cs typeface="Gotham Bold"/>
                          <a:sym typeface="Gotham Bold"/>
                        </a:rPr>
                        <a:t>Ausleihen</a:t>
                      </a:r>
                      <a:endParaRPr lang="en-US" sz="1100"/>
                    </a:p>
                    <a:p>
                      <a:pPr algn="l">
                        <a:lnSpc>
                          <a:spcPts val="2379"/>
                        </a:lnSpc>
                      </a:pPr>
                      <a:r>
                        <a:rPr lang="en-US" sz="1699" b="1">
                          <a:solidFill>
                            <a:srgbClr val="000000"/>
                          </a:solidFill>
                          <a:latin typeface="Gotham Bold"/>
                          <a:ea typeface="Gotham Bold"/>
                          <a:cs typeface="Gotham Bold"/>
                          <a:sym typeface="Gotham Bold"/>
                        </a:rPr>
                        <a:t>  Salzkotten</a:t>
                      </a: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121 </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6"/>
                  </a:ext>
                </a:extLst>
              </a:tr>
              <a:tr h="936132">
                <a:tc>
                  <a:txBody>
                    <a:bodyPr/>
                    <a:lstStyle/>
                    <a:p>
                      <a:pPr algn="l">
                        <a:lnSpc>
                          <a:spcPts val="2379"/>
                        </a:lnSpc>
                        <a:defRPr/>
                      </a:pPr>
                      <a:r>
                        <a:rPr lang="en-US" sz="1699" b="1">
                          <a:solidFill>
                            <a:srgbClr val="000000"/>
                          </a:solidFill>
                          <a:latin typeface="Gotham Bold"/>
                          <a:ea typeface="Gotham Bold"/>
                          <a:cs typeface="Gotham Bold"/>
                          <a:sym typeface="Gotham Bold"/>
                        </a:rPr>
                        <a:t>Nutzer</a:t>
                      </a:r>
                      <a:endParaRPr lang="en-US" sz="1100"/>
                    </a:p>
                    <a:p>
                      <a:pPr algn="l">
                        <a:lnSpc>
                          <a:spcPts val="2379"/>
                        </a:lnSpc>
                      </a:pPr>
                      <a:r>
                        <a:rPr lang="en-US" sz="1699" b="1">
                          <a:solidFill>
                            <a:srgbClr val="000000"/>
                          </a:solidFill>
                          <a:latin typeface="Gotham Bold"/>
                          <a:ea typeface="Gotham Bold"/>
                          <a:cs typeface="Gotham Bold"/>
                          <a:sym typeface="Gotham Bold"/>
                        </a:rPr>
                        <a:t>  Salzkotten</a:t>
                      </a: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19 </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40009">
                <a:tc>
                  <a:txBody>
                    <a:bodyPr/>
                    <a:lstStyle/>
                    <a:p>
                      <a:pPr algn="l">
                        <a:lnSpc>
                          <a:spcPts val="2379"/>
                        </a:lnSpc>
                        <a:defRPr/>
                      </a:pPr>
                      <a:r>
                        <a:rPr lang="en-US" sz="1699" b="1">
                          <a:solidFill>
                            <a:srgbClr val="000000"/>
                          </a:solidFill>
                          <a:latin typeface="Gotham Bold"/>
                          <a:ea typeface="Gotham Bold"/>
                          <a:cs typeface="Gotham Bold"/>
                          <a:sym typeface="Gotham Bold"/>
                        </a:rPr>
                        <a:t>neue Nutzer</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19 </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8"/>
                  </a:ext>
                </a:extLst>
              </a:tr>
            </a:tbl>
          </a:graphicData>
        </a:graphic>
      </p:graphicFrame>
      <p:sp>
        <p:nvSpPr>
          <p:cNvPr id="5" name="TextBox 5"/>
          <p:cNvSpPr txBox="1"/>
          <p:nvPr/>
        </p:nvSpPr>
        <p:spPr>
          <a:xfrm>
            <a:off x="1028700" y="1276350"/>
            <a:ext cx="14938112" cy="458724"/>
          </a:xfrm>
          <a:prstGeom prst="rect">
            <a:avLst/>
          </a:prstGeom>
        </p:spPr>
        <p:txBody>
          <a:bodyPr lIns="0" tIns="0" rIns="0" bIns="0" rtlCol="0" anchor="t">
            <a:spAutoFit/>
          </a:bodyPr>
          <a:lstStyle/>
          <a:p>
            <a:pPr algn="l">
              <a:lnSpc>
                <a:spcPts val="3467"/>
              </a:lnSpc>
            </a:pPr>
            <a:r>
              <a:rPr lang="en-US" sz="3399" spc="506">
                <a:solidFill>
                  <a:srgbClr val="1E1E49"/>
                </a:solidFill>
                <a:latin typeface="Gotham"/>
                <a:ea typeface="Gotham"/>
                <a:cs typeface="Gotham"/>
                <a:sym typeface="Gotham"/>
              </a:rPr>
              <a:t>NUTZUNG DER DIGITALEN ANGEBOTE</a:t>
            </a:r>
          </a:p>
        </p:txBody>
      </p:sp>
      <p:sp>
        <p:nvSpPr>
          <p:cNvPr id="6" name="Freeform 6"/>
          <p:cNvSpPr/>
          <p:nvPr/>
        </p:nvSpPr>
        <p:spPr>
          <a:xfrm>
            <a:off x="14661433" y="414795"/>
            <a:ext cx="2597867" cy="613905"/>
          </a:xfrm>
          <a:custGeom>
            <a:avLst/>
            <a:gdLst/>
            <a:ahLst/>
            <a:cxnLst/>
            <a:rect l="l" t="t" r="r" b="b"/>
            <a:pathLst>
              <a:path w="2597867" h="613905">
                <a:moveTo>
                  <a:pt x="0" y="0"/>
                </a:moveTo>
                <a:lnTo>
                  <a:pt x="2597867" y="0"/>
                </a:lnTo>
                <a:lnTo>
                  <a:pt x="2597867" y="613905"/>
                </a:lnTo>
                <a:lnTo>
                  <a:pt x="0" y="613905"/>
                </a:lnTo>
                <a:lnTo>
                  <a:pt x="0" y="0"/>
                </a:lnTo>
                <a:close/>
              </a:path>
            </a:pathLst>
          </a:custGeom>
          <a:blipFill>
            <a:blip r:embed="rId2"/>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2019615"/>
          <a:ext cx="12483890" cy="5334000"/>
        </p:xfrm>
        <a:graphic>
          <a:graphicData uri="http://schemas.openxmlformats.org/drawingml/2006/table">
            <a:tbl>
              <a:tblPr/>
              <a:tblGrid>
                <a:gridCol w="2496778">
                  <a:extLst>
                    <a:ext uri="{9D8B030D-6E8A-4147-A177-3AD203B41FA5}">
                      <a16:colId xmlns:a16="http://schemas.microsoft.com/office/drawing/2014/main" val="20000"/>
                    </a:ext>
                  </a:extLst>
                </a:gridCol>
                <a:gridCol w="2496778">
                  <a:extLst>
                    <a:ext uri="{9D8B030D-6E8A-4147-A177-3AD203B41FA5}">
                      <a16:colId xmlns:a16="http://schemas.microsoft.com/office/drawing/2014/main" val="20001"/>
                    </a:ext>
                  </a:extLst>
                </a:gridCol>
                <a:gridCol w="2496778">
                  <a:extLst>
                    <a:ext uri="{9D8B030D-6E8A-4147-A177-3AD203B41FA5}">
                      <a16:colId xmlns:a16="http://schemas.microsoft.com/office/drawing/2014/main" val="20002"/>
                    </a:ext>
                  </a:extLst>
                </a:gridCol>
                <a:gridCol w="2496778">
                  <a:extLst>
                    <a:ext uri="{9D8B030D-6E8A-4147-A177-3AD203B41FA5}">
                      <a16:colId xmlns:a16="http://schemas.microsoft.com/office/drawing/2014/main" val="20003"/>
                    </a:ext>
                  </a:extLst>
                </a:gridCol>
                <a:gridCol w="2496778">
                  <a:extLst>
                    <a:ext uri="{9D8B030D-6E8A-4147-A177-3AD203B41FA5}">
                      <a16:colId xmlns:a16="http://schemas.microsoft.com/office/drawing/2014/main" val="20004"/>
                    </a:ext>
                  </a:extLst>
                </a:gridCol>
              </a:tblGrid>
              <a:tr h="592667">
                <a:tc>
                  <a:txBody>
                    <a:bodyPr/>
                    <a:lstStyle/>
                    <a:p>
                      <a:pPr algn="l">
                        <a:lnSpc>
                          <a:spcPts val="2799"/>
                        </a:lnSpc>
                        <a:defRPr/>
                      </a:pP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799"/>
                        </a:lnSpc>
                        <a:defRPr/>
                      </a:pPr>
                      <a:r>
                        <a:rPr lang="en-US" sz="1999" b="1">
                          <a:solidFill>
                            <a:srgbClr val="000000"/>
                          </a:solidFill>
                          <a:latin typeface="Gotham Bold"/>
                          <a:ea typeface="Gotham Bold"/>
                          <a:cs typeface="Gotham Bold"/>
                          <a:sym typeface="Gotham Bold"/>
                        </a:rPr>
                        <a:t>2024</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799"/>
                        </a:lnSpc>
                        <a:defRPr/>
                      </a:pPr>
                      <a:r>
                        <a:rPr lang="en-US" sz="1999" b="1">
                          <a:solidFill>
                            <a:srgbClr val="000000"/>
                          </a:solidFill>
                          <a:latin typeface="Gotham Bold"/>
                          <a:ea typeface="Gotham Bold"/>
                          <a:cs typeface="Gotham Bold"/>
                          <a:sym typeface="Gotham Bold"/>
                        </a:rPr>
                        <a:t>2023</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799"/>
                        </a:lnSpc>
                        <a:defRPr/>
                      </a:pPr>
                      <a:r>
                        <a:rPr lang="en-US" sz="1999" b="1">
                          <a:solidFill>
                            <a:srgbClr val="000000"/>
                          </a:solidFill>
                          <a:latin typeface="Gotham Bold"/>
                          <a:ea typeface="Gotham Bold"/>
                          <a:cs typeface="Gotham Bold"/>
                          <a:sym typeface="Gotham Bold"/>
                        </a:rPr>
                        <a:t>2022</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799"/>
                        </a:lnSpc>
                        <a:defRPr/>
                      </a:pPr>
                      <a:r>
                        <a:rPr lang="en-US" sz="1999" b="1">
                          <a:solidFill>
                            <a:srgbClr val="000000"/>
                          </a:solidFill>
                          <a:latin typeface="Gotham Bold"/>
                          <a:ea typeface="Gotham Bold"/>
                          <a:cs typeface="Gotham Bold"/>
                          <a:sym typeface="Gotham Bold"/>
                        </a:rPr>
                        <a:t>2021</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0"/>
                  </a:ext>
                </a:extLst>
              </a:tr>
              <a:tr h="592667">
                <a:tc>
                  <a:txBody>
                    <a:bodyPr/>
                    <a:lstStyle/>
                    <a:p>
                      <a:pPr algn="l">
                        <a:lnSpc>
                          <a:spcPts val="2799"/>
                        </a:lnSpc>
                        <a:defRPr/>
                      </a:pPr>
                      <a:r>
                        <a:rPr lang="en-US" sz="1999" b="1">
                          <a:solidFill>
                            <a:srgbClr val="000000"/>
                          </a:solidFill>
                          <a:latin typeface="Gotham Bold"/>
                          <a:ea typeface="Gotham Bold"/>
                          <a:cs typeface="Gotham Bold"/>
                          <a:sym typeface="Gotham Bold"/>
                        </a:rPr>
                        <a:t>Besuche</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799"/>
                        </a:lnSpc>
                        <a:defRPr/>
                      </a:pPr>
                      <a:r>
                        <a:rPr lang="en-US" sz="1999">
                          <a:solidFill>
                            <a:srgbClr val="000000"/>
                          </a:solidFill>
                          <a:latin typeface="Gotham"/>
                          <a:ea typeface="Gotham"/>
                          <a:cs typeface="Gotham"/>
                          <a:sym typeface="Gotham"/>
                        </a:rPr>
                        <a:t>4.668</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799"/>
                        </a:lnSpc>
                        <a:defRPr/>
                      </a:pPr>
                      <a:r>
                        <a:rPr lang="en-US" sz="1999">
                          <a:solidFill>
                            <a:srgbClr val="000000"/>
                          </a:solidFill>
                          <a:latin typeface="Gotham"/>
                          <a:ea typeface="Gotham"/>
                          <a:cs typeface="Gotham"/>
                          <a:sym typeface="Gotham"/>
                        </a:rPr>
                        <a:t>4.652</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799"/>
                        </a:lnSpc>
                        <a:defRPr/>
                      </a:pPr>
                      <a:r>
                        <a:rPr lang="en-US" sz="1999">
                          <a:solidFill>
                            <a:srgbClr val="000000"/>
                          </a:solidFill>
                          <a:latin typeface="Gotham"/>
                          <a:ea typeface="Gotham"/>
                          <a:cs typeface="Gotham"/>
                          <a:sym typeface="Gotham"/>
                        </a:rPr>
                        <a:t>4.240</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799"/>
                        </a:lnSpc>
                        <a:defRPr/>
                      </a:pPr>
                      <a:r>
                        <a:rPr lang="en-US" sz="1999">
                          <a:solidFill>
                            <a:srgbClr val="000000"/>
                          </a:solidFill>
                          <a:latin typeface="Gotham"/>
                          <a:ea typeface="Gotham"/>
                          <a:cs typeface="Gotham"/>
                          <a:sym typeface="Gotham"/>
                        </a:rPr>
                        <a:t>2.153</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92667">
                <a:tc>
                  <a:txBody>
                    <a:bodyPr/>
                    <a:lstStyle/>
                    <a:p>
                      <a:pPr algn="l">
                        <a:lnSpc>
                          <a:spcPts val="2799"/>
                        </a:lnSpc>
                        <a:defRPr/>
                      </a:pPr>
                      <a:r>
                        <a:rPr lang="en-US" sz="1999" b="1">
                          <a:solidFill>
                            <a:srgbClr val="000000"/>
                          </a:solidFill>
                          <a:latin typeface="Gotham Bold"/>
                          <a:ea typeface="Gotham Bold"/>
                          <a:cs typeface="Gotham Bold"/>
                          <a:sym typeface="Gotham Bold"/>
                        </a:rPr>
                        <a:t>aktive Leser</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799"/>
                        </a:lnSpc>
                        <a:defRPr/>
                      </a:pPr>
                      <a:r>
                        <a:rPr lang="en-US" sz="1999">
                          <a:solidFill>
                            <a:srgbClr val="000000"/>
                          </a:solidFill>
                          <a:latin typeface="Gotham"/>
                          <a:ea typeface="Gotham"/>
                          <a:cs typeface="Gotham"/>
                          <a:sym typeface="Gotham"/>
                        </a:rPr>
                        <a:t>268</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799"/>
                        </a:lnSpc>
                        <a:defRPr/>
                      </a:pPr>
                      <a:r>
                        <a:rPr lang="en-US" sz="1999">
                          <a:solidFill>
                            <a:srgbClr val="000000"/>
                          </a:solidFill>
                          <a:latin typeface="Gotham"/>
                          <a:ea typeface="Gotham"/>
                          <a:cs typeface="Gotham"/>
                          <a:sym typeface="Gotham"/>
                        </a:rPr>
                        <a:t>285</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799"/>
                        </a:lnSpc>
                        <a:defRPr/>
                      </a:pPr>
                      <a:r>
                        <a:rPr lang="en-US" sz="1999">
                          <a:solidFill>
                            <a:srgbClr val="000000"/>
                          </a:solidFill>
                          <a:latin typeface="Gotham"/>
                          <a:ea typeface="Gotham"/>
                          <a:cs typeface="Gotham"/>
                          <a:sym typeface="Gotham"/>
                        </a:rPr>
                        <a:t>276</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799"/>
                        </a:lnSpc>
                        <a:defRPr/>
                      </a:pPr>
                      <a:r>
                        <a:rPr lang="en-US" sz="1999">
                          <a:solidFill>
                            <a:srgbClr val="000000"/>
                          </a:solidFill>
                          <a:latin typeface="Gotham"/>
                          <a:ea typeface="Gotham"/>
                          <a:cs typeface="Gotham"/>
                          <a:sym typeface="Gotham"/>
                        </a:rPr>
                        <a:t>225</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2"/>
                  </a:ext>
                </a:extLst>
              </a:tr>
              <a:tr h="592667">
                <a:tc>
                  <a:txBody>
                    <a:bodyPr/>
                    <a:lstStyle/>
                    <a:p>
                      <a:pPr algn="l">
                        <a:lnSpc>
                          <a:spcPts val="2799"/>
                        </a:lnSpc>
                        <a:defRPr/>
                      </a:pPr>
                      <a:r>
                        <a:rPr lang="en-US" sz="1999" b="1">
                          <a:solidFill>
                            <a:srgbClr val="000000"/>
                          </a:solidFill>
                          <a:latin typeface="Gotham Bold"/>
                          <a:ea typeface="Gotham Bold"/>
                          <a:cs typeface="Gotham Bold"/>
                          <a:sym typeface="Gotham Bold"/>
                        </a:rPr>
                        <a:t>Öffnungsstunden</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799"/>
                        </a:lnSpc>
                        <a:defRPr/>
                      </a:pPr>
                      <a:r>
                        <a:rPr lang="en-US" sz="1999">
                          <a:solidFill>
                            <a:srgbClr val="000000"/>
                          </a:solidFill>
                          <a:latin typeface="Gotham"/>
                          <a:ea typeface="Gotham"/>
                          <a:cs typeface="Gotham"/>
                          <a:sym typeface="Gotham"/>
                        </a:rPr>
                        <a:t>341</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799"/>
                        </a:lnSpc>
                        <a:defRPr/>
                      </a:pPr>
                      <a:r>
                        <a:rPr lang="en-US" sz="1999">
                          <a:solidFill>
                            <a:srgbClr val="000000"/>
                          </a:solidFill>
                          <a:latin typeface="Gotham"/>
                          <a:ea typeface="Gotham"/>
                          <a:cs typeface="Gotham"/>
                          <a:sym typeface="Gotham"/>
                        </a:rPr>
                        <a:t>345</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799"/>
                        </a:lnSpc>
                        <a:defRPr/>
                      </a:pPr>
                      <a:r>
                        <a:rPr lang="en-US" sz="1999">
                          <a:solidFill>
                            <a:srgbClr val="000000"/>
                          </a:solidFill>
                          <a:latin typeface="Gotham"/>
                          <a:ea typeface="Gotham"/>
                          <a:cs typeface="Gotham"/>
                          <a:sym typeface="Gotham"/>
                        </a:rPr>
                        <a:t>339</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799"/>
                        </a:lnSpc>
                        <a:defRPr/>
                      </a:pPr>
                      <a:r>
                        <a:rPr lang="en-US" sz="1999">
                          <a:solidFill>
                            <a:srgbClr val="000000"/>
                          </a:solidFill>
                          <a:latin typeface="Gotham"/>
                          <a:ea typeface="Gotham"/>
                          <a:cs typeface="Gotham"/>
                          <a:sym typeface="Gotham"/>
                        </a:rPr>
                        <a:t>199</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92667">
                <a:tc>
                  <a:txBody>
                    <a:bodyPr/>
                    <a:lstStyle/>
                    <a:p>
                      <a:pPr algn="l">
                        <a:lnSpc>
                          <a:spcPts val="2799"/>
                        </a:lnSpc>
                        <a:defRPr/>
                      </a:pPr>
                      <a:r>
                        <a:rPr lang="en-US" sz="1999" b="1">
                          <a:solidFill>
                            <a:srgbClr val="000000"/>
                          </a:solidFill>
                          <a:latin typeface="Gotham Bold"/>
                          <a:ea typeface="Gotham Bold"/>
                          <a:cs typeface="Gotham Bold"/>
                          <a:sym typeface="Gotham Bold"/>
                        </a:rPr>
                        <a:t>Bestand</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799"/>
                        </a:lnSpc>
                        <a:defRPr/>
                      </a:pPr>
                      <a:r>
                        <a:rPr lang="en-US" sz="1999">
                          <a:solidFill>
                            <a:srgbClr val="000000"/>
                          </a:solidFill>
                          <a:latin typeface="Gotham"/>
                          <a:ea typeface="Gotham"/>
                          <a:cs typeface="Gotham"/>
                          <a:sym typeface="Gotham"/>
                        </a:rPr>
                        <a:t>1.876</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799"/>
                        </a:lnSpc>
                        <a:defRPr/>
                      </a:pPr>
                      <a:r>
                        <a:rPr lang="en-US" sz="1999">
                          <a:solidFill>
                            <a:srgbClr val="000000"/>
                          </a:solidFill>
                          <a:latin typeface="Gotham"/>
                          <a:ea typeface="Gotham"/>
                          <a:cs typeface="Gotham"/>
                          <a:sym typeface="Gotham"/>
                        </a:rPr>
                        <a:t>1.786</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799"/>
                        </a:lnSpc>
                        <a:defRPr/>
                      </a:pPr>
                      <a:r>
                        <a:rPr lang="en-US" sz="1999">
                          <a:solidFill>
                            <a:srgbClr val="000000"/>
                          </a:solidFill>
                          <a:latin typeface="Gotham"/>
                          <a:ea typeface="Gotham"/>
                          <a:cs typeface="Gotham"/>
                          <a:sym typeface="Gotham"/>
                        </a:rPr>
                        <a:t>1.760</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799"/>
                        </a:lnSpc>
                        <a:defRPr/>
                      </a:pPr>
                      <a:r>
                        <a:rPr lang="en-US" sz="1999">
                          <a:solidFill>
                            <a:srgbClr val="000000"/>
                          </a:solidFill>
                          <a:latin typeface="Gotham"/>
                          <a:ea typeface="Gotham"/>
                          <a:cs typeface="Gotham"/>
                          <a:sym typeface="Gotham"/>
                        </a:rPr>
                        <a:t>1.941</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4"/>
                  </a:ext>
                </a:extLst>
              </a:tr>
              <a:tr h="592667">
                <a:tc>
                  <a:txBody>
                    <a:bodyPr/>
                    <a:lstStyle/>
                    <a:p>
                      <a:pPr algn="l">
                        <a:lnSpc>
                          <a:spcPts val="2799"/>
                        </a:lnSpc>
                        <a:defRPr/>
                      </a:pPr>
                      <a:r>
                        <a:rPr lang="en-US" sz="1999" b="1">
                          <a:solidFill>
                            <a:srgbClr val="000000"/>
                          </a:solidFill>
                          <a:latin typeface="Gotham Bold"/>
                          <a:ea typeface="Gotham Bold"/>
                          <a:cs typeface="Gotham Bold"/>
                          <a:sym typeface="Gotham Bold"/>
                        </a:rPr>
                        <a:t>Zugang</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799"/>
                        </a:lnSpc>
                        <a:defRPr/>
                      </a:pPr>
                      <a:r>
                        <a:rPr lang="en-US" sz="1999">
                          <a:solidFill>
                            <a:srgbClr val="000000"/>
                          </a:solidFill>
                          <a:latin typeface="Gotham"/>
                          <a:ea typeface="Gotham"/>
                          <a:cs typeface="Gotham"/>
                          <a:sym typeface="Gotham"/>
                        </a:rPr>
                        <a:t>94</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799"/>
                        </a:lnSpc>
                        <a:defRPr/>
                      </a:pPr>
                      <a:r>
                        <a:rPr lang="en-US" sz="1999">
                          <a:solidFill>
                            <a:srgbClr val="000000"/>
                          </a:solidFill>
                          <a:latin typeface="Gotham"/>
                          <a:ea typeface="Gotham"/>
                          <a:cs typeface="Gotham"/>
                          <a:sym typeface="Gotham"/>
                        </a:rPr>
                        <a:t>137</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799"/>
                        </a:lnSpc>
                        <a:defRPr/>
                      </a:pPr>
                      <a:r>
                        <a:rPr lang="en-US" sz="1999">
                          <a:solidFill>
                            <a:srgbClr val="000000"/>
                          </a:solidFill>
                          <a:latin typeface="Gotham"/>
                          <a:ea typeface="Gotham"/>
                          <a:cs typeface="Gotham"/>
                          <a:sym typeface="Gotham"/>
                        </a:rPr>
                        <a:t>146</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799"/>
                        </a:lnSpc>
                        <a:defRPr/>
                      </a:pPr>
                      <a:r>
                        <a:rPr lang="en-US" sz="1999">
                          <a:solidFill>
                            <a:srgbClr val="000000"/>
                          </a:solidFill>
                          <a:latin typeface="Gotham"/>
                          <a:ea typeface="Gotham"/>
                          <a:cs typeface="Gotham"/>
                          <a:sym typeface="Gotham"/>
                        </a:rPr>
                        <a:t>139</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92667">
                <a:tc>
                  <a:txBody>
                    <a:bodyPr/>
                    <a:lstStyle/>
                    <a:p>
                      <a:pPr algn="l">
                        <a:lnSpc>
                          <a:spcPts val="2799"/>
                        </a:lnSpc>
                        <a:defRPr/>
                      </a:pPr>
                      <a:r>
                        <a:rPr lang="en-US" sz="1999" b="1">
                          <a:solidFill>
                            <a:srgbClr val="000000"/>
                          </a:solidFill>
                          <a:latin typeface="Gotham Bold"/>
                          <a:ea typeface="Gotham Bold"/>
                          <a:cs typeface="Gotham Bold"/>
                          <a:sym typeface="Gotham Bold"/>
                        </a:rPr>
                        <a:t>Abgang</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799"/>
                        </a:lnSpc>
                        <a:defRPr/>
                      </a:pPr>
                      <a:r>
                        <a:rPr lang="en-US" sz="1999">
                          <a:solidFill>
                            <a:srgbClr val="000000"/>
                          </a:solidFill>
                          <a:latin typeface="Gotham"/>
                          <a:ea typeface="Gotham"/>
                          <a:cs typeface="Gotham"/>
                          <a:sym typeface="Gotham"/>
                        </a:rPr>
                        <a:t>79</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799"/>
                        </a:lnSpc>
                        <a:defRPr/>
                      </a:pPr>
                      <a:r>
                        <a:rPr lang="en-US" sz="1999">
                          <a:solidFill>
                            <a:srgbClr val="000000"/>
                          </a:solidFill>
                          <a:latin typeface="Gotham"/>
                          <a:ea typeface="Gotham"/>
                          <a:cs typeface="Gotham"/>
                          <a:sym typeface="Gotham"/>
                        </a:rPr>
                        <a:t>111</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799"/>
                        </a:lnSpc>
                        <a:defRPr/>
                      </a:pPr>
                      <a:r>
                        <a:rPr lang="en-US" sz="1999">
                          <a:solidFill>
                            <a:srgbClr val="000000"/>
                          </a:solidFill>
                          <a:latin typeface="Gotham"/>
                          <a:ea typeface="Gotham"/>
                          <a:cs typeface="Gotham"/>
                          <a:sym typeface="Gotham"/>
                        </a:rPr>
                        <a:t>320</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799"/>
                        </a:lnSpc>
                        <a:defRPr/>
                      </a:pPr>
                      <a:r>
                        <a:rPr lang="en-US" sz="1999">
                          <a:solidFill>
                            <a:srgbClr val="000000"/>
                          </a:solidFill>
                          <a:latin typeface="Gotham"/>
                          <a:ea typeface="Gotham"/>
                          <a:cs typeface="Gotham"/>
                          <a:sym typeface="Gotham"/>
                        </a:rPr>
                        <a:t>242</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6"/>
                  </a:ext>
                </a:extLst>
              </a:tr>
              <a:tr h="592667">
                <a:tc>
                  <a:txBody>
                    <a:bodyPr/>
                    <a:lstStyle/>
                    <a:p>
                      <a:pPr algn="l">
                        <a:lnSpc>
                          <a:spcPts val="2799"/>
                        </a:lnSpc>
                        <a:defRPr/>
                      </a:pPr>
                      <a:r>
                        <a:rPr lang="en-US" sz="1999" b="1">
                          <a:solidFill>
                            <a:srgbClr val="000000"/>
                          </a:solidFill>
                          <a:latin typeface="Gotham Bold"/>
                          <a:ea typeface="Gotham Bold"/>
                          <a:cs typeface="Gotham Bold"/>
                          <a:sym typeface="Gotham Bold"/>
                        </a:rPr>
                        <a:t>Entleihungen</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799"/>
                        </a:lnSpc>
                        <a:defRPr/>
                      </a:pPr>
                      <a:r>
                        <a:rPr lang="en-US" sz="1999">
                          <a:solidFill>
                            <a:srgbClr val="000000"/>
                          </a:solidFill>
                          <a:latin typeface="Gotham"/>
                          <a:ea typeface="Gotham"/>
                          <a:cs typeface="Gotham"/>
                          <a:sym typeface="Gotham"/>
                        </a:rPr>
                        <a:t>8.575</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799"/>
                        </a:lnSpc>
                        <a:defRPr/>
                      </a:pPr>
                      <a:r>
                        <a:rPr lang="en-US" sz="1999">
                          <a:solidFill>
                            <a:srgbClr val="000000"/>
                          </a:solidFill>
                          <a:latin typeface="Gotham"/>
                          <a:ea typeface="Gotham"/>
                          <a:cs typeface="Gotham"/>
                          <a:sym typeface="Gotham"/>
                        </a:rPr>
                        <a:t>6.830</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799"/>
                        </a:lnSpc>
                        <a:defRPr/>
                      </a:pPr>
                      <a:r>
                        <a:rPr lang="en-US" sz="1999">
                          <a:solidFill>
                            <a:srgbClr val="000000"/>
                          </a:solidFill>
                          <a:latin typeface="Gotham"/>
                          <a:ea typeface="Gotham"/>
                          <a:cs typeface="Gotham"/>
                          <a:sym typeface="Gotham"/>
                        </a:rPr>
                        <a:t>7.512</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799"/>
                        </a:lnSpc>
                        <a:defRPr/>
                      </a:pPr>
                      <a:r>
                        <a:rPr lang="en-US" sz="1999">
                          <a:solidFill>
                            <a:srgbClr val="000000"/>
                          </a:solidFill>
                          <a:latin typeface="Gotham"/>
                          <a:ea typeface="Gotham"/>
                          <a:cs typeface="Gotham"/>
                          <a:sym typeface="Gotham"/>
                        </a:rPr>
                        <a:t>5.282</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92667">
                <a:tc>
                  <a:txBody>
                    <a:bodyPr/>
                    <a:lstStyle/>
                    <a:p>
                      <a:pPr algn="l">
                        <a:lnSpc>
                          <a:spcPts val="2799"/>
                        </a:lnSpc>
                        <a:defRPr/>
                      </a:pPr>
                      <a:r>
                        <a:rPr lang="en-US" sz="1999" b="1">
                          <a:solidFill>
                            <a:srgbClr val="000000"/>
                          </a:solidFill>
                          <a:latin typeface="Gotham Bold"/>
                          <a:ea typeface="Gotham Bold"/>
                          <a:cs typeface="Gotham Bold"/>
                          <a:sym typeface="Gotham Bold"/>
                        </a:rPr>
                        <a:t>Entleih/Medium</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799"/>
                        </a:lnSpc>
                        <a:defRPr/>
                      </a:pPr>
                      <a:r>
                        <a:rPr lang="en-US" sz="1999">
                          <a:solidFill>
                            <a:srgbClr val="000000"/>
                          </a:solidFill>
                          <a:latin typeface="Gotham"/>
                          <a:ea typeface="Gotham"/>
                          <a:cs typeface="Gotham"/>
                          <a:sym typeface="Gotham"/>
                        </a:rPr>
                        <a:t>4,6</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799"/>
                        </a:lnSpc>
                        <a:defRPr/>
                      </a:pPr>
                      <a:r>
                        <a:rPr lang="en-US" sz="1999">
                          <a:solidFill>
                            <a:srgbClr val="000000"/>
                          </a:solidFill>
                          <a:latin typeface="Gotham"/>
                          <a:ea typeface="Gotham"/>
                          <a:cs typeface="Gotham"/>
                          <a:sym typeface="Gotham"/>
                        </a:rPr>
                        <a:t>3,8</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799"/>
                        </a:lnSpc>
                        <a:defRPr/>
                      </a:pPr>
                      <a:r>
                        <a:rPr lang="en-US" sz="1999">
                          <a:solidFill>
                            <a:srgbClr val="000000"/>
                          </a:solidFill>
                          <a:latin typeface="Gotham"/>
                          <a:ea typeface="Gotham"/>
                          <a:cs typeface="Gotham"/>
                          <a:sym typeface="Gotham"/>
                        </a:rPr>
                        <a:t>4,3</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799"/>
                        </a:lnSpc>
                        <a:defRPr/>
                      </a:pPr>
                      <a:r>
                        <a:rPr lang="en-US" sz="1999">
                          <a:solidFill>
                            <a:srgbClr val="000000"/>
                          </a:solidFill>
                          <a:latin typeface="Gotham"/>
                          <a:ea typeface="Gotham"/>
                          <a:cs typeface="Gotham"/>
                          <a:sym typeface="Gotham"/>
                        </a:rPr>
                        <a:t>2,7</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8"/>
                  </a:ext>
                </a:extLst>
              </a:tr>
            </a:tbl>
          </a:graphicData>
        </a:graphic>
      </p:graphicFrame>
      <p:sp>
        <p:nvSpPr>
          <p:cNvPr id="3" name="TextBox 3"/>
          <p:cNvSpPr txBox="1"/>
          <p:nvPr/>
        </p:nvSpPr>
        <p:spPr>
          <a:xfrm>
            <a:off x="1028700" y="1276350"/>
            <a:ext cx="14938112" cy="458724"/>
          </a:xfrm>
          <a:prstGeom prst="rect">
            <a:avLst/>
          </a:prstGeom>
        </p:spPr>
        <p:txBody>
          <a:bodyPr lIns="0" tIns="0" rIns="0" bIns="0" rtlCol="0" anchor="t">
            <a:spAutoFit/>
          </a:bodyPr>
          <a:lstStyle/>
          <a:p>
            <a:pPr algn="l">
              <a:lnSpc>
                <a:spcPts val="3467"/>
              </a:lnSpc>
            </a:pPr>
            <a:r>
              <a:rPr lang="en-US" sz="3399" spc="506">
                <a:solidFill>
                  <a:srgbClr val="1E1E49"/>
                </a:solidFill>
                <a:latin typeface="Gotham"/>
                <a:ea typeface="Gotham"/>
                <a:cs typeface="Gotham"/>
                <a:sym typeface="Gotham"/>
              </a:rPr>
              <a:t>NEBENSTELLE NIEDERNTUDORF</a:t>
            </a:r>
          </a:p>
        </p:txBody>
      </p:sp>
      <p:sp>
        <p:nvSpPr>
          <p:cNvPr id="4" name="TextBox 4"/>
          <p:cNvSpPr txBox="1"/>
          <p:nvPr/>
        </p:nvSpPr>
        <p:spPr>
          <a:xfrm>
            <a:off x="1028700" y="7678449"/>
            <a:ext cx="16230600" cy="1589405"/>
          </a:xfrm>
          <a:prstGeom prst="rect">
            <a:avLst/>
          </a:prstGeom>
        </p:spPr>
        <p:txBody>
          <a:bodyPr lIns="0" tIns="0" rIns="0" bIns="0" rtlCol="0" anchor="t">
            <a:spAutoFit/>
          </a:bodyPr>
          <a:lstStyle/>
          <a:p>
            <a:pPr marL="496571" lvl="1" indent="-248285" algn="l">
              <a:lnSpc>
                <a:spcPts val="3220"/>
              </a:lnSpc>
              <a:buFont typeface="Arial"/>
              <a:buChar char="•"/>
            </a:pPr>
            <a:r>
              <a:rPr lang="en-US" sz="2300">
                <a:solidFill>
                  <a:srgbClr val="1E1E49"/>
                </a:solidFill>
                <a:latin typeface="Gotham"/>
                <a:ea typeface="Gotham"/>
                <a:cs typeface="Gotham"/>
                <a:sym typeface="Gotham"/>
              </a:rPr>
              <a:t>im Mai 2025 wurden Angelika Canisius-Schlüter und Julia Beylouny als Verantwortliche der Nebenstelle in Niederntudorf verabschiedet</a:t>
            </a:r>
          </a:p>
          <a:p>
            <a:pPr marL="496571" lvl="1" indent="-248285" algn="l">
              <a:lnSpc>
                <a:spcPts val="3220"/>
              </a:lnSpc>
              <a:buFont typeface="Arial"/>
              <a:buChar char="•"/>
            </a:pPr>
            <a:r>
              <a:rPr lang="en-US" sz="2300">
                <a:solidFill>
                  <a:srgbClr val="1E1E49"/>
                </a:solidFill>
                <a:latin typeface="Gotham"/>
                <a:ea typeface="Gotham"/>
                <a:cs typeface="Gotham"/>
                <a:sym typeface="Gotham"/>
              </a:rPr>
              <a:t>zukünftig übernehmen Lehrkräfte und Eltern die Betreuung während der Servicezeiten für Schüler/innen</a:t>
            </a:r>
          </a:p>
          <a:p>
            <a:pPr marL="496571" lvl="1" indent="-248285" algn="l">
              <a:lnSpc>
                <a:spcPts val="3220"/>
              </a:lnSpc>
              <a:buFont typeface="Arial"/>
              <a:buChar char="•"/>
            </a:pPr>
            <a:r>
              <a:rPr lang="en-US" sz="2300">
                <a:solidFill>
                  <a:srgbClr val="1E1E49"/>
                </a:solidFill>
                <a:latin typeface="Gotham"/>
                <a:ea typeface="Gotham"/>
                <a:cs typeface="Gotham"/>
                <a:sym typeface="Gotham"/>
              </a:rPr>
              <a:t>Frau Hiller ist weiterhin am Freitagnachmittag im Einsatz</a:t>
            </a:r>
          </a:p>
        </p:txBody>
      </p:sp>
      <p:sp>
        <p:nvSpPr>
          <p:cNvPr id="5" name="Freeform 5"/>
          <p:cNvSpPr/>
          <p:nvPr/>
        </p:nvSpPr>
        <p:spPr>
          <a:xfrm>
            <a:off x="14661433" y="414795"/>
            <a:ext cx="2597867" cy="613905"/>
          </a:xfrm>
          <a:custGeom>
            <a:avLst/>
            <a:gdLst/>
            <a:ahLst/>
            <a:cxnLst/>
            <a:rect l="l" t="t" r="r" b="b"/>
            <a:pathLst>
              <a:path w="2597867" h="613905">
                <a:moveTo>
                  <a:pt x="0" y="0"/>
                </a:moveTo>
                <a:lnTo>
                  <a:pt x="2597867" y="0"/>
                </a:lnTo>
                <a:lnTo>
                  <a:pt x="2597867" y="613905"/>
                </a:lnTo>
                <a:lnTo>
                  <a:pt x="0" y="613905"/>
                </a:lnTo>
                <a:lnTo>
                  <a:pt x="0" y="0"/>
                </a:lnTo>
                <a:close/>
              </a:path>
            </a:pathLst>
          </a:custGeom>
          <a:blipFill>
            <a:blip r:embed="rId2"/>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2035254"/>
          <a:ext cx="13505938" cy="5746135"/>
        </p:xfrm>
        <a:graphic>
          <a:graphicData uri="http://schemas.openxmlformats.org/drawingml/2006/table">
            <a:tbl>
              <a:tblPr/>
              <a:tblGrid>
                <a:gridCol w="2701188">
                  <a:extLst>
                    <a:ext uri="{9D8B030D-6E8A-4147-A177-3AD203B41FA5}">
                      <a16:colId xmlns:a16="http://schemas.microsoft.com/office/drawing/2014/main" val="20000"/>
                    </a:ext>
                  </a:extLst>
                </a:gridCol>
                <a:gridCol w="2701188">
                  <a:extLst>
                    <a:ext uri="{9D8B030D-6E8A-4147-A177-3AD203B41FA5}">
                      <a16:colId xmlns:a16="http://schemas.microsoft.com/office/drawing/2014/main" val="20001"/>
                    </a:ext>
                  </a:extLst>
                </a:gridCol>
                <a:gridCol w="2701188">
                  <a:extLst>
                    <a:ext uri="{9D8B030D-6E8A-4147-A177-3AD203B41FA5}">
                      <a16:colId xmlns:a16="http://schemas.microsoft.com/office/drawing/2014/main" val="20002"/>
                    </a:ext>
                  </a:extLst>
                </a:gridCol>
                <a:gridCol w="2701188">
                  <a:extLst>
                    <a:ext uri="{9D8B030D-6E8A-4147-A177-3AD203B41FA5}">
                      <a16:colId xmlns:a16="http://schemas.microsoft.com/office/drawing/2014/main" val="20003"/>
                    </a:ext>
                  </a:extLst>
                </a:gridCol>
                <a:gridCol w="2701188">
                  <a:extLst>
                    <a:ext uri="{9D8B030D-6E8A-4147-A177-3AD203B41FA5}">
                      <a16:colId xmlns:a16="http://schemas.microsoft.com/office/drawing/2014/main" val="20004"/>
                    </a:ext>
                  </a:extLst>
                </a:gridCol>
              </a:tblGrid>
              <a:tr h="599483">
                <a:tc>
                  <a:txBody>
                    <a:bodyPr/>
                    <a:lstStyle/>
                    <a:p>
                      <a:pPr algn="l">
                        <a:lnSpc>
                          <a:spcPts val="2800"/>
                        </a:lnSpc>
                        <a:defRPr/>
                      </a:pPr>
                      <a:r>
                        <a:rPr lang="en-US" sz="2000" b="1">
                          <a:solidFill>
                            <a:srgbClr val="000000"/>
                          </a:solidFill>
                          <a:latin typeface="Gotham Bold"/>
                          <a:ea typeface="Gotham Bold"/>
                          <a:cs typeface="Gotham Bold"/>
                          <a:sym typeface="Gotham Bold"/>
                        </a:rPr>
                        <a:t>Verlar</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800"/>
                        </a:lnSpc>
                        <a:defRPr/>
                      </a:pPr>
                      <a:r>
                        <a:rPr lang="en-US" sz="2000" b="1">
                          <a:solidFill>
                            <a:srgbClr val="000000"/>
                          </a:solidFill>
                          <a:latin typeface="Gotham Bold"/>
                          <a:ea typeface="Gotham Bold"/>
                          <a:cs typeface="Gotham Bold"/>
                          <a:sym typeface="Gotham Bold"/>
                        </a:rPr>
                        <a:t>2024</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800"/>
                        </a:lnSpc>
                        <a:defRPr/>
                      </a:pPr>
                      <a:r>
                        <a:rPr lang="en-US" sz="2000" b="1">
                          <a:solidFill>
                            <a:srgbClr val="000000"/>
                          </a:solidFill>
                          <a:latin typeface="Gotham Bold"/>
                          <a:ea typeface="Gotham Bold"/>
                          <a:cs typeface="Gotham Bold"/>
                          <a:sym typeface="Gotham Bold"/>
                        </a:rPr>
                        <a:t>2023</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800"/>
                        </a:lnSpc>
                        <a:defRPr/>
                      </a:pPr>
                      <a:r>
                        <a:rPr lang="en-US" sz="2000" b="1">
                          <a:solidFill>
                            <a:srgbClr val="000000"/>
                          </a:solidFill>
                          <a:latin typeface="Gotham Bold"/>
                          <a:ea typeface="Gotham Bold"/>
                          <a:cs typeface="Gotham Bold"/>
                          <a:sym typeface="Gotham Bold"/>
                        </a:rPr>
                        <a:t>2022</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800"/>
                        </a:lnSpc>
                        <a:defRPr/>
                      </a:pPr>
                      <a:r>
                        <a:rPr lang="en-US" sz="2000" b="1">
                          <a:solidFill>
                            <a:srgbClr val="000000"/>
                          </a:solidFill>
                          <a:latin typeface="Gotham Bold"/>
                          <a:ea typeface="Gotham Bold"/>
                          <a:cs typeface="Gotham Bold"/>
                          <a:sym typeface="Gotham Bold"/>
                        </a:rPr>
                        <a:t>2021</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0"/>
                  </a:ext>
                </a:extLst>
              </a:tr>
              <a:tr h="599483">
                <a:tc>
                  <a:txBody>
                    <a:bodyPr/>
                    <a:lstStyle/>
                    <a:p>
                      <a:pPr algn="l">
                        <a:lnSpc>
                          <a:spcPts val="2800"/>
                        </a:lnSpc>
                        <a:defRPr/>
                      </a:pPr>
                      <a:r>
                        <a:rPr lang="en-US" sz="2000" b="1">
                          <a:solidFill>
                            <a:srgbClr val="000000"/>
                          </a:solidFill>
                          <a:latin typeface="Gotham Bold"/>
                          <a:ea typeface="Gotham Bold"/>
                          <a:cs typeface="Gotham Bold"/>
                          <a:sym typeface="Gotham Bold"/>
                        </a:rPr>
                        <a:t>Besuche</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Gotham"/>
                          <a:ea typeface="Gotham"/>
                          <a:cs typeface="Gotham"/>
                          <a:sym typeface="Gotham"/>
                        </a:rPr>
                        <a:t>3.132</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Gotham"/>
                          <a:ea typeface="Gotham"/>
                          <a:cs typeface="Gotham"/>
                          <a:sym typeface="Gotham"/>
                        </a:rPr>
                        <a:t>3.122</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Gotham"/>
                          <a:ea typeface="Gotham"/>
                          <a:cs typeface="Gotham"/>
                          <a:sym typeface="Gotham"/>
                        </a:rPr>
                        <a:t>2.874</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Gotham"/>
                          <a:ea typeface="Gotham"/>
                          <a:cs typeface="Gotham"/>
                          <a:sym typeface="Gotham"/>
                        </a:rPr>
                        <a:t>2.486</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92514">
                <a:tc>
                  <a:txBody>
                    <a:bodyPr/>
                    <a:lstStyle/>
                    <a:p>
                      <a:pPr algn="l">
                        <a:lnSpc>
                          <a:spcPts val="2800"/>
                        </a:lnSpc>
                        <a:defRPr/>
                      </a:pPr>
                      <a:r>
                        <a:rPr lang="en-US" sz="2000" b="1">
                          <a:solidFill>
                            <a:srgbClr val="000000"/>
                          </a:solidFill>
                          <a:latin typeface="Gotham Bold"/>
                          <a:ea typeface="Gotham Bold"/>
                          <a:cs typeface="Gotham Bold"/>
                          <a:sym typeface="Gotham Bold"/>
                        </a:rPr>
                        <a:t>aktive Leser</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800"/>
                        </a:lnSpc>
                        <a:defRPr/>
                      </a:pPr>
                      <a:r>
                        <a:rPr lang="en-US" sz="2000">
                          <a:solidFill>
                            <a:srgbClr val="000000"/>
                          </a:solidFill>
                          <a:latin typeface="Gotham"/>
                          <a:ea typeface="Gotham"/>
                          <a:cs typeface="Gotham"/>
                          <a:sym typeface="Gotham"/>
                        </a:rPr>
                        <a:t>78</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800"/>
                        </a:lnSpc>
                        <a:defRPr/>
                      </a:pPr>
                      <a:r>
                        <a:rPr lang="en-US" sz="2000">
                          <a:solidFill>
                            <a:srgbClr val="000000"/>
                          </a:solidFill>
                          <a:latin typeface="Gotham"/>
                          <a:ea typeface="Gotham"/>
                          <a:cs typeface="Gotham"/>
                          <a:sym typeface="Gotham"/>
                        </a:rPr>
                        <a:t>81</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800"/>
                        </a:lnSpc>
                        <a:defRPr/>
                      </a:pPr>
                      <a:r>
                        <a:rPr lang="en-US" sz="2000">
                          <a:solidFill>
                            <a:srgbClr val="000000"/>
                          </a:solidFill>
                          <a:latin typeface="Gotham"/>
                          <a:ea typeface="Gotham"/>
                          <a:cs typeface="Gotham"/>
                          <a:sym typeface="Gotham"/>
                        </a:rPr>
                        <a:t>79</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800"/>
                        </a:lnSpc>
                        <a:defRPr/>
                      </a:pPr>
                      <a:r>
                        <a:rPr lang="en-US" sz="2000">
                          <a:solidFill>
                            <a:srgbClr val="000000"/>
                          </a:solidFill>
                          <a:latin typeface="Gotham"/>
                          <a:ea typeface="Gotham"/>
                          <a:cs typeface="Gotham"/>
                          <a:sym typeface="Gotham"/>
                        </a:rPr>
                        <a:t>76</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2"/>
                  </a:ext>
                </a:extLst>
              </a:tr>
              <a:tr h="957239">
                <a:tc>
                  <a:txBody>
                    <a:bodyPr/>
                    <a:lstStyle/>
                    <a:p>
                      <a:pPr algn="l">
                        <a:lnSpc>
                          <a:spcPts val="2800"/>
                        </a:lnSpc>
                        <a:defRPr/>
                      </a:pPr>
                      <a:r>
                        <a:rPr lang="en-US" sz="2000" b="1">
                          <a:solidFill>
                            <a:srgbClr val="000000"/>
                          </a:solidFill>
                          <a:latin typeface="Gotham Bold"/>
                          <a:ea typeface="Gotham Bold"/>
                          <a:cs typeface="Gotham Bold"/>
                          <a:sym typeface="Gotham Bold"/>
                        </a:rPr>
                        <a:t>Öffnungsstunden</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Gotham"/>
                          <a:ea typeface="Gotham"/>
                          <a:cs typeface="Gotham"/>
                          <a:sym typeface="Gotham"/>
                        </a:rPr>
                        <a:t>124</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Gotham"/>
                          <a:ea typeface="Gotham"/>
                          <a:cs typeface="Gotham"/>
                          <a:sym typeface="Gotham"/>
                        </a:rPr>
                        <a:t>125</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Gotham"/>
                          <a:ea typeface="Gotham"/>
                          <a:cs typeface="Gotham"/>
                          <a:sym typeface="Gotham"/>
                        </a:rPr>
                        <a:t>118</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Gotham"/>
                          <a:ea typeface="Gotham"/>
                          <a:cs typeface="Gotham"/>
                          <a:sym typeface="Gotham"/>
                        </a:rPr>
                        <a:t>104</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99483">
                <a:tc>
                  <a:txBody>
                    <a:bodyPr/>
                    <a:lstStyle/>
                    <a:p>
                      <a:pPr algn="l">
                        <a:lnSpc>
                          <a:spcPts val="2800"/>
                        </a:lnSpc>
                        <a:defRPr/>
                      </a:pPr>
                      <a:r>
                        <a:rPr lang="en-US" sz="2000" b="1">
                          <a:solidFill>
                            <a:srgbClr val="000000"/>
                          </a:solidFill>
                          <a:latin typeface="Gotham Bold"/>
                          <a:ea typeface="Gotham Bold"/>
                          <a:cs typeface="Gotham Bold"/>
                          <a:sym typeface="Gotham Bold"/>
                        </a:rPr>
                        <a:t>Bestand</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800"/>
                        </a:lnSpc>
                        <a:defRPr/>
                      </a:pPr>
                      <a:r>
                        <a:rPr lang="en-US" sz="2000">
                          <a:solidFill>
                            <a:srgbClr val="000000"/>
                          </a:solidFill>
                          <a:latin typeface="Gotham"/>
                          <a:ea typeface="Gotham"/>
                          <a:cs typeface="Gotham"/>
                          <a:sym typeface="Gotham"/>
                        </a:rPr>
                        <a:t>1.030</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800"/>
                        </a:lnSpc>
                        <a:defRPr/>
                      </a:pPr>
                      <a:r>
                        <a:rPr lang="en-US" sz="2000">
                          <a:solidFill>
                            <a:srgbClr val="000000"/>
                          </a:solidFill>
                          <a:latin typeface="Gotham"/>
                          <a:ea typeface="Gotham"/>
                          <a:cs typeface="Gotham"/>
                          <a:sym typeface="Gotham"/>
                        </a:rPr>
                        <a:t>1.016</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800"/>
                        </a:lnSpc>
                        <a:defRPr/>
                      </a:pPr>
                      <a:r>
                        <a:rPr lang="en-US" sz="2000">
                          <a:solidFill>
                            <a:srgbClr val="000000"/>
                          </a:solidFill>
                          <a:latin typeface="Gotham"/>
                          <a:ea typeface="Gotham"/>
                          <a:cs typeface="Gotham"/>
                          <a:sym typeface="Gotham"/>
                        </a:rPr>
                        <a:t>955</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800"/>
                        </a:lnSpc>
                        <a:defRPr/>
                      </a:pPr>
                      <a:r>
                        <a:rPr lang="en-US" sz="2000">
                          <a:solidFill>
                            <a:srgbClr val="000000"/>
                          </a:solidFill>
                          <a:latin typeface="Gotham"/>
                          <a:ea typeface="Gotham"/>
                          <a:cs typeface="Gotham"/>
                          <a:sym typeface="Gotham"/>
                        </a:rPr>
                        <a:t>890</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4"/>
                  </a:ext>
                </a:extLst>
              </a:tr>
              <a:tr h="599483">
                <a:tc>
                  <a:txBody>
                    <a:bodyPr/>
                    <a:lstStyle/>
                    <a:p>
                      <a:pPr algn="l">
                        <a:lnSpc>
                          <a:spcPts val="2800"/>
                        </a:lnSpc>
                        <a:defRPr/>
                      </a:pPr>
                      <a:r>
                        <a:rPr lang="en-US" sz="2000" b="1">
                          <a:solidFill>
                            <a:srgbClr val="000000"/>
                          </a:solidFill>
                          <a:latin typeface="Gotham Bold"/>
                          <a:ea typeface="Gotham Bold"/>
                          <a:cs typeface="Gotham Bold"/>
                          <a:sym typeface="Gotham Bold"/>
                        </a:rPr>
                        <a:t>Zugang</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Gotham"/>
                          <a:ea typeface="Gotham"/>
                          <a:cs typeface="Gotham"/>
                          <a:sym typeface="Gotham"/>
                        </a:rPr>
                        <a:t>119</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Gotham"/>
                          <a:ea typeface="Gotham"/>
                          <a:cs typeface="Gotham"/>
                          <a:sym typeface="Gotham"/>
                        </a:rPr>
                        <a:t>105</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Gotham"/>
                          <a:ea typeface="Gotham"/>
                          <a:cs typeface="Gotham"/>
                          <a:sym typeface="Gotham"/>
                        </a:rPr>
                        <a:t>127</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Gotham"/>
                          <a:ea typeface="Gotham"/>
                          <a:cs typeface="Gotham"/>
                          <a:sym typeface="Gotham"/>
                        </a:rPr>
                        <a:t>83</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99483">
                <a:tc>
                  <a:txBody>
                    <a:bodyPr/>
                    <a:lstStyle/>
                    <a:p>
                      <a:pPr algn="l">
                        <a:lnSpc>
                          <a:spcPts val="2800"/>
                        </a:lnSpc>
                        <a:defRPr/>
                      </a:pPr>
                      <a:r>
                        <a:rPr lang="en-US" sz="2000" b="1">
                          <a:solidFill>
                            <a:srgbClr val="000000"/>
                          </a:solidFill>
                          <a:latin typeface="Gotham Bold"/>
                          <a:ea typeface="Gotham Bold"/>
                          <a:cs typeface="Gotham Bold"/>
                          <a:sym typeface="Gotham Bold"/>
                        </a:rPr>
                        <a:t>Abgang</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800"/>
                        </a:lnSpc>
                        <a:defRPr/>
                      </a:pPr>
                      <a:r>
                        <a:rPr lang="en-US" sz="2000">
                          <a:solidFill>
                            <a:srgbClr val="000000"/>
                          </a:solidFill>
                          <a:latin typeface="Gotham"/>
                          <a:ea typeface="Gotham"/>
                          <a:cs typeface="Gotham"/>
                          <a:sym typeface="Gotham"/>
                        </a:rPr>
                        <a:t>93</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800"/>
                        </a:lnSpc>
                        <a:defRPr/>
                      </a:pPr>
                      <a:r>
                        <a:rPr lang="en-US" sz="2000">
                          <a:solidFill>
                            <a:srgbClr val="000000"/>
                          </a:solidFill>
                          <a:latin typeface="Gotham"/>
                          <a:ea typeface="Gotham"/>
                          <a:cs typeface="Gotham"/>
                          <a:sym typeface="Gotham"/>
                        </a:rPr>
                        <a:t>44</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800"/>
                        </a:lnSpc>
                        <a:defRPr/>
                      </a:pPr>
                      <a:r>
                        <a:rPr lang="en-US" sz="2000">
                          <a:solidFill>
                            <a:srgbClr val="000000"/>
                          </a:solidFill>
                          <a:latin typeface="Gotham"/>
                          <a:ea typeface="Gotham"/>
                          <a:cs typeface="Gotham"/>
                          <a:sym typeface="Gotham"/>
                        </a:rPr>
                        <a:t>62</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800"/>
                        </a:lnSpc>
                        <a:defRPr/>
                      </a:pPr>
                      <a:r>
                        <a:rPr lang="en-US" sz="2000">
                          <a:solidFill>
                            <a:srgbClr val="000000"/>
                          </a:solidFill>
                          <a:latin typeface="Gotham"/>
                          <a:ea typeface="Gotham"/>
                          <a:cs typeface="Gotham"/>
                          <a:sym typeface="Gotham"/>
                        </a:rPr>
                        <a:t>43</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6"/>
                  </a:ext>
                </a:extLst>
              </a:tr>
              <a:tr h="599483">
                <a:tc>
                  <a:txBody>
                    <a:bodyPr/>
                    <a:lstStyle/>
                    <a:p>
                      <a:pPr algn="l">
                        <a:lnSpc>
                          <a:spcPts val="2800"/>
                        </a:lnSpc>
                        <a:defRPr/>
                      </a:pPr>
                      <a:r>
                        <a:rPr lang="en-US" sz="2000" b="1">
                          <a:solidFill>
                            <a:srgbClr val="000000"/>
                          </a:solidFill>
                          <a:latin typeface="Gotham Bold"/>
                          <a:ea typeface="Gotham Bold"/>
                          <a:cs typeface="Gotham Bold"/>
                          <a:sym typeface="Gotham Bold"/>
                        </a:rPr>
                        <a:t>Entleihungen</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Gotham"/>
                          <a:ea typeface="Gotham"/>
                          <a:cs typeface="Gotham"/>
                          <a:sym typeface="Gotham"/>
                        </a:rPr>
                        <a:t>4.362</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Gotham"/>
                          <a:ea typeface="Gotham"/>
                          <a:cs typeface="Gotham"/>
                          <a:sym typeface="Gotham"/>
                        </a:rPr>
                        <a:t>4.106</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Gotham"/>
                          <a:ea typeface="Gotham"/>
                          <a:cs typeface="Gotham"/>
                          <a:sym typeface="Gotham"/>
                        </a:rPr>
                        <a:t>4.356</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800"/>
                        </a:lnSpc>
                        <a:defRPr/>
                      </a:pPr>
                      <a:r>
                        <a:rPr lang="en-US" sz="2000">
                          <a:solidFill>
                            <a:srgbClr val="000000"/>
                          </a:solidFill>
                          <a:latin typeface="Gotham"/>
                          <a:ea typeface="Gotham"/>
                          <a:cs typeface="Gotham"/>
                          <a:sym typeface="Gotham"/>
                        </a:rPr>
                        <a:t>3.297</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99483">
                <a:tc>
                  <a:txBody>
                    <a:bodyPr/>
                    <a:lstStyle/>
                    <a:p>
                      <a:pPr algn="l">
                        <a:lnSpc>
                          <a:spcPts val="2800"/>
                        </a:lnSpc>
                        <a:defRPr/>
                      </a:pPr>
                      <a:r>
                        <a:rPr lang="en-US" sz="2000" b="1">
                          <a:solidFill>
                            <a:srgbClr val="000000"/>
                          </a:solidFill>
                          <a:latin typeface="Gotham Bold"/>
                          <a:ea typeface="Gotham Bold"/>
                          <a:cs typeface="Gotham Bold"/>
                          <a:sym typeface="Gotham Bold"/>
                        </a:rPr>
                        <a:t>Entleih/Medium</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800"/>
                        </a:lnSpc>
                        <a:defRPr/>
                      </a:pPr>
                      <a:r>
                        <a:rPr lang="en-US" sz="2000">
                          <a:solidFill>
                            <a:srgbClr val="000000"/>
                          </a:solidFill>
                          <a:latin typeface="Gotham"/>
                          <a:ea typeface="Gotham"/>
                          <a:cs typeface="Gotham"/>
                          <a:sym typeface="Gotham"/>
                        </a:rPr>
                        <a:t>4,2</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800"/>
                        </a:lnSpc>
                        <a:defRPr/>
                      </a:pPr>
                      <a:r>
                        <a:rPr lang="en-US" sz="2000">
                          <a:solidFill>
                            <a:srgbClr val="000000"/>
                          </a:solidFill>
                          <a:latin typeface="Gotham"/>
                          <a:ea typeface="Gotham"/>
                          <a:cs typeface="Gotham"/>
                          <a:sym typeface="Gotham"/>
                        </a:rPr>
                        <a:t>4,0</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800"/>
                        </a:lnSpc>
                        <a:defRPr/>
                      </a:pPr>
                      <a:r>
                        <a:rPr lang="en-US" sz="2000">
                          <a:solidFill>
                            <a:srgbClr val="000000"/>
                          </a:solidFill>
                          <a:latin typeface="Gotham"/>
                          <a:ea typeface="Gotham"/>
                          <a:cs typeface="Gotham"/>
                          <a:sym typeface="Gotham"/>
                        </a:rPr>
                        <a:t>4,6</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tc>
                  <a:txBody>
                    <a:bodyPr/>
                    <a:lstStyle/>
                    <a:p>
                      <a:pPr algn="l">
                        <a:lnSpc>
                          <a:spcPts val="2800"/>
                        </a:lnSpc>
                        <a:defRPr/>
                      </a:pPr>
                      <a:r>
                        <a:rPr lang="en-US" sz="2000">
                          <a:solidFill>
                            <a:srgbClr val="000000"/>
                          </a:solidFill>
                          <a:latin typeface="Gotham"/>
                          <a:ea typeface="Gotham"/>
                          <a:cs typeface="Gotham"/>
                          <a:sym typeface="Gotham"/>
                        </a:rPr>
                        <a:t>3,7</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8"/>
                  </a:ext>
                </a:extLst>
              </a:tr>
            </a:tbl>
          </a:graphicData>
        </a:graphic>
      </p:graphicFrame>
      <p:sp>
        <p:nvSpPr>
          <p:cNvPr id="3" name="TextBox 3"/>
          <p:cNvSpPr txBox="1"/>
          <p:nvPr/>
        </p:nvSpPr>
        <p:spPr>
          <a:xfrm>
            <a:off x="1028700" y="1276350"/>
            <a:ext cx="14938112" cy="458724"/>
          </a:xfrm>
          <a:prstGeom prst="rect">
            <a:avLst/>
          </a:prstGeom>
        </p:spPr>
        <p:txBody>
          <a:bodyPr lIns="0" tIns="0" rIns="0" bIns="0" rtlCol="0" anchor="t">
            <a:spAutoFit/>
          </a:bodyPr>
          <a:lstStyle/>
          <a:p>
            <a:pPr algn="l">
              <a:lnSpc>
                <a:spcPts val="3467"/>
              </a:lnSpc>
            </a:pPr>
            <a:r>
              <a:rPr lang="en-US" sz="3399" spc="506">
                <a:solidFill>
                  <a:srgbClr val="1E1E49"/>
                </a:solidFill>
                <a:latin typeface="Gotham"/>
                <a:ea typeface="Gotham"/>
                <a:cs typeface="Gotham"/>
                <a:sym typeface="Gotham"/>
              </a:rPr>
              <a:t>NEBENSTELLE VERLAR</a:t>
            </a:r>
          </a:p>
        </p:txBody>
      </p:sp>
      <p:sp>
        <p:nvSpPr>
          <p:cNvPr id="4" name="TextBox 4"/>
          <p:cNvSpPr txBox="1"/>
          <p:nvPr/>
        </p:nvSpPr>
        <p:spPr>
          <a:xfrm>
            <a:off x="1028700" y="8278347"/>
            <a:ext cx="16230600" cy="789305"/>
          </a:xfrm>
          <a:prstGeom prst="rect">
            <a:avLst/>
          </a:prstGeom>
        </p:spPr>
        <p:txBody>
          <a:bodyPr lIns="0" tIns="0" rIns="0" bIns="0" rtlCol="0" anchor="t">
            <a:spAutoFit/>
          </a:bodyPr>
          <a:lstStyle/>
          <a:p>
            <a:pPr marL="496571" lvl="1" indent="-248285" algn="l">
              <a:lnSpc>
                <a:spcPts val="3220"/>
              </a:lnSpc>
              <a:buFont typeface="Arial"/>
              <a:buChar char="•"/>
            </a:pPr>
            <a:r>
              <a:rPr lang="en-US" sz="2300">
                <a:solidFill>
                  <a:srgbClr val="1E1E49"/>
                </a:solidFill>
                <a:latin typeface="Gotham"/>
                <a:ea typeface="Gotham"/>
                <a:cs typeface="Gotham"/>
                <a:sym typeface="Gotham"/>
              </a:rPr>
              <a:t>Frau Kreipe, weitere Lehrkräfte und engagierte Eltern übernehmen die Betreuung der Nebenstelle während der Öffnungszeiten für Schüler/innen </a:t>
            </a:r>
          </a:p>
        </p:txBody>
      </p:sp>
      <p:sp>
        <p:nvSpPr>
          <p:cNvPr id="5" name="Freeform 5"/>
          <p:cNvSpPr/>
          <p:nvPr/>
        </p:nvSpPr>
        <p:spPr>
          <a:xfrm>
            <a:off x="14661433" y="414795"/>
            <a:ext cx="2597867" cy="613905"/>
          </a:xfrm>
          <a:custGeom>
            <a:avLst/>
            <a:gdLst/>
            <a:ahLst/>
            <a:cxnLst/>
            <a:rect l="l" t="t" r="r" b="b"/>
            <a:pathLst>
              <a:path w="2597867" h="613905">
                <a:moveTo>
                  <a:pt x="0" y="0"/>
                </a:moveTo>
                <a:lnTo>
                  <a:pt x="2597867" y="0"/>
                </a:lnTo>
                <a:lnTo>
                  <a:pt x="2597867" y="613905"/>
                </a:lnTo>
                <a:lnTo>
                  <a:pt x="0" y="613905"/>
                </a:lnTo>
                <a:lnTo>
                  <a:pt x="0" y="0"/>
                </a:lnTo>
                <a:close/>
              </a:path>
            </a:pathLst>
          </a:custGeom>
          <a:blipFill>
            <a:blip r:embed="rId2"/>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grpSp>
        <p:nvGrpSpPr>
          <p:cNvPr id="2" name="Group 2"/>
          <p:cNvGrpSpPr/>
          <p:nvPr/>
        </p:nvGrpSpPr>
        <p:grpSpPr>
          <a:xfrm>
            <a:off x="11952459" y="3906518"/>
            <a:ext cx="5840083" cy="5840060"/>
            <a:chOff x="0" y="0"/>
            <a:chExt cx="6350000" cy="6349975"/>
          </a:xfrm>
        </p:grpSpPr>
        <p:sp>
          <p:nvSpPr>
            <p:cNvPr id="3" name="Freeform 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47550" r="-76342"/>
              </a:stretch>
            </a:blipFill>
          </p:spPr>
        </p:sp>
      </p:grpSp>
      <p:sp>
        <p:nvSpPr>
          <p:cNvPr id="4" name="TextBox 4"/>
          <p:cNvSpPr txBox="1"/>
          <p:nvPr/>
        </p:nvSpPr>
        <p:spPr>
          <a:xfrm>
            <a:off x="1028700" y="1276350"/>
            <a:ext cx="14938112" cy="458724"/>
          </a:xfrm>
          <a:prstGeom prst="rect">
            <a:avLst/>
          </a:prstGeom>
        </p:spPr>
        <p:txBody>
          <a:bodyPr lIns="0" tIns="0" rIns="0" bIns="0" rtlCol="0" anchor="t">
            <a:spAutoFit/>
          </a:bodyPr>
          <a:lstStyle/>
          <a:p>
            <a:pPr algn="l">
              <a:lnSpc>
                <a:spcPts val="3467"/>
              </a:lnSpc>
            </a:pPr>
            <a:r>
              <a:rPr lang="en-US" sz="3399" spc="506">
                <a:solidFill>
                  <a:srgbClr val="1E1E49"/>
                </a:solidFill>
                <a:latin typeface="Gotham"/>
                <a:ea typeface="Gotham"/>
                <a:cs typeface="Gotham"/>
                <a:sym typeface="Gotham"/>
              </a:rPr>
              <a:t>NEBENSTELLE THÜLE</a:t>
            </a:r>
          </a:p>
        </p:txBody>
      </p:sp>
      <p:sp>
        <p:nvSpPr>
          <p:cNvPr id="5" name="TextBox 5"/>
          <p:cNvSpPr txBox="1"/>
          <p:nvPr/>
        </p:nvSpPr>
        <p:spPr>
          <a:xfrm>
            <a:off x="1028700" y="2279368"/>
            <a:ext cx="11342543" cy="3989705"/>
          </a:xfrm>
          <a:prstGeom prst="rect">
            <a:avLst/>
          </a:prstGeom>
        </p:spPr>
        <p:txBody>
          <a:bodyPr lIns="0" tIns="0" rIns="0" bIns="0" rtlCol="0" anchor="t">
            <a:spAutoFit/>
          </a:bodyPr>
          <a:lstStyle/>
          <a:p>
            <a:pPr marL="496571" lvl="1" indent="-248285" algn="l">
              <a:lnSpc>
                <a:spcPts val="3220"/>
              </a:lnSpc>
              <a:buFont typeface="Arial"/>
              <a:buChar char="•"/>
            </a:pPr>
            <a:r>
              <a:rPr lang="en-US" sz="2300">
                <a:solidFill>
                  <a:srgbClr val="1E1E49"/>
                </a:solidFill>
                <a:latin typeface="Gotham"/>
                <a:ea typeface="Gotham"/>
                <a:cs typeface="Gotham"/>
                <a:sym typeface="Gotham"/>
              </a:rPr>
              <a:t>in Kooperation mit dem Förderverein der Grundschule Scharmede-Thüle wurde 2024 die neue Nebenstelle in der Grundschule aufgebaut</a:t>
            </a:r>
          </a:p>
          <a:p>
            <a:pPr marL="496571" lvl="1" indent="-248285" algn="l">
              <a:lnSpc>
                <a:spcPts val="3220"/>
              </a:lnSpc>
              <a:buFont typeface="Arial"/>
              <a:buChar char="•"/>
            </a:pPr>
            <a:r>
              <a:rPr lang="en-US" sz="2300">
                <a:solidFill>
                  <a:srgbClr val="1E1E49"/>
                </a:solidFill>
                <a:latin typeface="Gotham"/>
                <a:ea typeface="Gotham"/>
                <a:cs typeface="Gotham"/>
                <a:sym typeface="Gotham"/>
              </a:rPr>
              <a:t>gefördert wurde der Bestandsaufbau von 507 Medien in 2024 durch die Felix- und Hedwig-Klingenthal-Stiftung</a:t>
            </a:r>
          </a:p>
          <a:p>
            <a:pPr marL="496571" lvl="1" indent="-248285" algn="l">
              <a:lnSpc>
                <a:spcPts val="3220"/>
              </a:lnSpc>
              <a:buFont typeface="Arial"/>
              <a:buChar char="•"/>
            </a:pPr>
            <a:r>
              <a:rPr lang="en-US" sz="2300">
                <a:solidFill>
                  <a:srgbClr val="1E1E49"/>
                </a:solidFill>
                <a:latin typeface="Gotham"/>
                <a:ea typeface="Gotham"/>
                <a:cs typeface="Gotham"/>
                <a:sym typeface="Gotham"/>
              </a:rPr>
              <a:t>2024 wurden zudem alle Schüler/innen als Nutzer/innen der Schulbibliothek aufgenommen</a:t>
            </a:r>
          </a:p>
          <a:p>
            <a:pPr marL="496571" lvl="1" indent="-248285" algn="l">
              <a:lnSpc>
                <a:spcPts val="3220"/>
              </a:lnSpc>
              <a:buFont typeface="Arial"/>
              <a:buChar char="•"/>
            </a:pPr>
            <a:r>
              <a:rPr lang="en-US" sz="2300">
                <a:solidFill>
                  <a:srgbClr val="1E1E49"/>
                </a:solidFill>
                <a:latin typeface="Gotham"/>
                <a:ea typeface="Gotham"/>
                <a:cs typeface="Gotham"/>
                <a:sym typeface="Gotham"/>
              </a:rPr>
              <a:t>ebenso wurden die freiwilligen Helfenden für den kommenden Betrieb geschult</a:t>
            </a:r>
          </a:p>
          <a:p>
            <a:pPr marL="496571" lvl="1" indent="-248285" algn="l">
              <a:lnSpc>
                <a:spcPts val="3220"/>
              </a:lnSpc>
              <a:buFont typeface="Arial"/>
              <a:buChar char="•"/>
            </a:pPr>
            <a:r>
              <a:rPr lang="en-US" sz="2300">
                <a:solidFill>
                  <a:srgbClr val="1E1E49"/>
                </a:solidFill>
                <a:latin typeface="Gotham"/>
                <a:ea typeface="Gotham"/>
                <a:cs typeface="Gotham"/>
                <a:sym typeface="Gotham"/>
              </a:rPr>
              <a:t>der Ausleihbetrieb startete im Januar 2025</a:t>
            </a:r>
          </a:p>
          <a:p>
            <a:pPr marL="496571" lvl="1" indent="-248285" algn="l">
              <a:lnSpc>
                <a:spcPts val="3220"/>
              </a:lnSpc>
              <a:buFont typeface="Arial"/>
              <a:buChar char="•"/>
            </a:pPr>
            <a:r>
              <a:rPr lang="en-US" sz="2300">
                <a:solidFill>
                  <a:srgbClr val="1E1E49"/>
                </a:solidFill>
                <a:latin typeface="Gotham"/>
                <a:ea typeface="Gotham"/>
                <a:cs typeface="Gotham"/>
                <a:sym typeface="Gotham"/>
              </a:rPr>
              <a:t>herzlichen Dank auch an Frau Noack (Konrektorin) für ihr Engagement</a:t>
            </a:r>
          </a:p>
        </p:txBody>
      </p:sp>
      <p:sp>
        <p:nvSpPr>
          <p:cNvPr id="6" name="Freeform 6"/>
          <p:cNvSpPr/>
          <p:nvPr/>
        </p:nvSpPr>
        <p:spPr>
          <a:xfrm>
            <a:off x="14661433" y="414795"/>
            <a:ext cx="2597867" cy="613905"/>
          </a:xfrm>
          <a:custGeom>
            <a:avLst/>
            <a:gdLst/>
            <a:ahLst/>
            <a:cxnLst/>
            <a:rect l="l" t="t" r="r" b="b"/>
            <a:pathLst>
              <a:path w="2597867" h="613905">
                <a:moveTo>
                  <a:pt x="0" y="0"/>
                </a:moveTo>
                <a:lnTo>
                  <a:pt x="2597867" y="0"/>
                </a:lnTo>
                <a:lnTo>
                  <a:pt x="2597867" y="613905"/>
                </a:lnTo>
                <a:lnTo>
                  <a:pt x="0" y="613905"/>
                </a:lnTo>
                <a:lnTo>
                  <a:pt x="0" y="0"/>
                </a:lnTo>
                <a:close/>
              </a:path>
            </a:pathLst>
          </a:custGeom>
          <a:blipFill>
            <a:blip r:embed="rId3"/>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2129673"/>
          <a:ext cx="16202025" cy="6506705"/>
        </p:xfrm>
        <a:graphic>
          <a:graphicData uri="http://schemas.openxmlformats.org/drawingml/2006/table">
            <a:tbl>
              <a:tblPr/>
              <a:tblGrid>
                <a:gridCol w="2972241">
                  <a:extLst>
                    <a:ext uri="{9D8B030D-6E8A-4147-A177-3AD203B41FA5}">
                      <a16:colId xmlns:a16="http://schemas.microsoft.com/office/drawing/2014/main" val="20000"/>
                    </a:ext>
                  </a:extLst>
                </a:gridCol>
                <a:gridCol w="9504269">
                  <a:extLst>
                    <a:ext uri="{9D8B030D-6E8A-4147-A177-3AD203B41FA5}">
                      <a16:colId xmlns:a16="http://schemas.microsoft.com/office/drawing/2014/main" val="20001"/>
                    </a:ext>
                  </a:extLst>
                </a:gridCol>
                <a:gridCol w="3725515">
                  <a:extLst>
                    <a:ext uri="{9D8B030D-6E8A-4147-A177-3AD203B41FA5}">
                      <a16:colId xmlns:a16="http://schemas.microsoft.com/office/drawing/2014/main" val="20002"/>
                    </a:ext>
                  </a:extLst>
                </a:gridCol>
              </a:tblGrid>
              <a:tr h="766723">
                <a:tc>
                  <a:txBody>
                    <a:bodyPr/>
                    <a:lstStyle/>
                    <a:p>
                      <a:pPr algn="l">
                        <a:lnSpc>
                          <a:spcPts val="2520"/>
                        </a:lnSpc>
                        <a:defRPr/>
                      </a:pPr>
                      <a:r>
                        <a:rPr lang="en-US" sz="1800">
                          <a:solidFill>
                            <a:srgbClr val="1E1E49"/>
                          </a:solidFill>
                          <a:latin typeface="Gotham"/>
                          <a:ea typeface="Gotham"/>
                          <a:cs typeface="Gotham"/>
                          <a:sym typeface="Gotham"/>
                        </a:rPr>
                        <a:t>ART</a:t>
                      </a:r>
                      <a:endParaRPr lang="en-US" sz="1100"/>
                    </a:p>
                  </a:txBody>
                  <a:tcPr marL="180975" marR="180975" marT="180975" marB="180975"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86E3CE"/>
                    </a:solidFill>
                  </a:tcPr>
                </a:tc>
                <a:tc>
                  <a:txBody>
                    <a:bodyPr/>
                    <a:lstStyle/>
                    <a:p>
                      <a:pPr algn="l">
                        <a:lnSpc>
                          <a:spcPts val="2520"/>
                        </a:lnSpc>
                        <a:defRPr/>
                      </a:pPr>
                      <a:r>
                        <a:rPr lang="en-US" sz="1800">
                          <a:solidFill>
                            <a:srgbClr val="1E1E49"/>
                          </a:solidFill>
                          <a:latin typeface="Gotham"/>
                          <a:ea typeface="Gotham"/>
                          <a:cs typeface="Gotham"/>
                          <a:sym typeface="Gotham"/>
                        </a:rPr>
                        <a:t>UMSETZUNG</a:t>
                      </a:r>
                      <a:endParaRPr lang="en-US" sz="1100"/>
                    </a:p>
                  </a:txBody>
                  <a:tcPr marL="180975" marR="180975" marT="180975" marB="180975"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86E3CE"/>
                    </a:solidFill>
                  </a:tcPr>
                </a:tc>
                <a:tc>
                  <a:txBody>
                    <a:bodyPr/>
                    <a:lstStyle/>
                    <a:p>
                      <a:pPr algn="l">
                        <a:lnSpc>
                          <a:spcPts val="2520"/>
                        </a:lnSpc>
                        <a:defRPr/>
                      </a:pPr>
                      <a:r>
                        <a:rPr lang="en-US" sz="1800">
                          <a:solidFill>
                            <a:srgbClr val="1E1E49"/>
                          </a:solidFill>
                          <a:latin typeface="Gotham"/>
                          <a:ea typeface="Gotham"/>
                          <a:cs typeface="Gotham"/>
                          <a:sym typeface="Gotham"/>
                        </a:rPr>
                        <a:t>ZAHLEN FÜR 2024</a:t>
                      </a:r>
                      <a:endParaRPr lang="en-US" sz="1100"/>
                    </a:p>
                  </a:txBody>
                  <a:tcPr marL="180975" marR="180975" marT="180975" marB="180975"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86E3CE"/>
                    </a:solidFill>
                  </a:tcPr>
                </a:tc>
                <a:extLst>
                  <a:ext uri="{0D108BD9-81ED-4DB2-BD59-A6C34878D82A}">
                    <a16:rowId xmlns:a16="http://schemas.microsoft.com/office/drawing/2014/main" val="10000"/>
                  </a:ext>
                </a:extLst>
              </a:tr>
              <a:tr h="1435485">
                <a:tc>
                  <a:txBody>
                    <a:bodyPr/>
                    <a:lstStyle/>
                    <a:p>
                      <a:pPr algn="l">
                        <a:lnSpc>
                          <a:spcPts val="2520"/>
                        </a:lnSpc>
                        <a:defRPr/>
                      </a:pPr>
                      <a:r>
                        <a:rPr lang="en-US" sz="1800">
                          <a:solidFill>
                            <a:srgbClr val="1E1E49"/>
                          </a:solidFill>
                          <a:latin typeface="Gotham"/>
                          <a:ea typeface="Gotham"/>
                          <a:cs typeface="Gotham"/>
                          <a:sym typeface="Gotham"/>
                        </a:rPr>
                        <a:t>Bibliothekseinführung</a:t>
                      </a:r>
                      <a:endParaRPr lang="en-US" sz="1100"/>
                    </a:p>
                    <a:p>
                      <a:pPr algn="l">
                        <a:lnSpc>
                          <a:spcPts val="2520"/>
                        </a:lnSpc>
                      </a:pPr>
                      <a:r>
                        <a:rPr lang="en-US" sz="1800">
                          <a:solidFill>
                            <a:srgbClr val="1E1E49"/>
                          </a:solidFill>
                          <a:latin typeface="Gotham"/>
                          <a:ea typeface="Gotham"/>
                          <a:cs typeface="Gotham"/>
                          <a:sym typeface="Gotham"/>
                        </a:rPr>
                        <a:t>für KiTas</a:t>
                      </a:r>
                    </a:p>
                  </a:txBody>
                  <a:tcPr marL="180975" marR="180975" marT="180975" marB="180975">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E4ECF1"/>
                    </a:solidFill>
                  </a:tcPr>
                </a:tc>
                <a:tc>
                  <a:txBody>
                    <a:bodyPr/>
                    <a:lstStyle/>
                    <a:p>
                      <a:pPr algn="l">
                        <a:lnSpc>
                          <a:spcPts val="2520"/>
                        </a:lnSpc>
                        <a:defRPr/>
                      </a:pPr>
                      <a:r>
                        <a:rPr lang="en-US" sz="1800">
                          <a:solidFill>
                            <a:srgbClr val="1E1E49"/>
                          </a:solidFill>
                          <a:latin typeface="Gotham"/>
                          <a:ea typeface="Gotham"/>
                          <a:cs typeface="Gotham"/>
                          <a:sym typeface="Gotham"/>
                        </a:rPr>
                        <a:t>nach drei wahrgenommenen Terminen erhalten die KiTa-Kinder ihren Bibliotheksführerschein - dritter Termin zusammen mit Eltern(teil) </a:t>
                      </a:r>
                      <a:endParaRPr lang="en-US" sz="1100"/>
                    </a:p>
                    <a:p>
                      <a:pPr algn="l">
                        <a:lnSpc>
                          <a:spcPts val="2520"/>
                        </a:lnSpc>
                      </a:pPr>
                      <a:endParaRPr lang="en-US" sz="1100"/>
                    </a:p>
                  </a:txBody>
                  <a:tcPr marL="180975" marR="180975" marT="180975" marB="180975">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E4ECF1"/>
                    </a:solidFill>
                  </a:tcPr>
                </a:tc>
                <a:tc>
                  <a:txBody>
                    <a:bodyPr/>
                    <a:lstStyle/>
                    <a:p>
                      <a:pPr algn="l">
                        <a:lnSpc>
                          <a:spcPts val="2520"/>
                        </a:lnSpc>
                        <a:defRPr/>
                      </a:pPr>
                      <a:r>
                        <a:rPr lang="en-US" sz="1800">
                          <a:solidFill>
                            <a:srgbClr val="1E1E49"/>
                          </a:solidFill>
                          <a:latin typeface="Gotham"/>
                          <a:ea typeface="Gotham"/>
                          <a:cs typeface="Gotham"/>
                          <a:sym typeface="Gotham"/>
                        </a:rPr>
                        <a:t>50 Einführungen</a:t>
                      </a:r>
                      <a:endParaRPr lang="en-US" sz="1100"/>
                    </a:p>
                    <a:p>
                      <a:pPr algn="l">
                        <a:lnSpc>
                          <a:spcPts val="2520"/>
                        </a:lnSpc>
                      </a:pPr>
                      <a:r>
                        <a:rPr lang="en-US" sz="1800">
                          <a:solidFill>
                            <a:srgbClr val="1E1E49"/>
                          </a:solidFill>
                          <a:latin typeface="Gotham"/>
                          <a:ea typeface="Gotham"/>
                          <a:cs typeface="Gotham"/>
                          <a:sym typeface="Gotham"/>
                        </a:rPr>
                        <a:t>insgesamt 964 Kinder</a:t>
                      </a:r>
                    </a:p>
                  </a:txBody>
                  <a:tcPr marL="180975" marR="180975" marT="180975" marB="180975">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E4ECF1"/>
                    </a:solidFill>
                  </a:tcPr>
                </a:tc>
                <a:extLst>
                  <a:ext uri="{0D108BD9-81ED-4DB2-BD59-A6C34878D82A}">
                    <a16:rowId xmlns:a16="http://schemas.microsoft.com/office/drawing/2014/main" val="10001"/>
                  </a:ext>
                </a:extLst>
              </a:tr>
              <a:tr h="1433123">
                <a:tc>
                  <a:txBody>
                    <a:bodyPr/>
                    <a:lstStyle/>
                    <a:p>
                      <a:pPr algn="l">
                        <a:lnSpc>
                          <a:spcPts val="2520"/>
                        </a:lnSpc>
                        <a:defRPr/>
                      </a:pPr>
                      <a:r>
                        <a:rPr lang="en-US" sz="1800">
                          <a:solidFill>
                            <a:srgbClr val="1E1E49"/>
                          </a:solidFill>
                          <a:latin typeface="Gotham"/>
                          <a:ea typeface="Gotham"/>
                          <a:cs typeface="Gotham"/>
                          <a:sym typeface="Gotham"/>
                        </a:rPr>
                        <a:t>Bibliothekseinführung für Schulen</a:t>
                      </a:r>
                      <a:endParaRPr lang="en-US" sz="1100"/>
                    </a:p>
                  </a:txBody>
                  <a:tcPr marL="180975" marR="180975" marT="180975" marB="180975">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E4ECF1"/>
                    </a:solidFill>
                  </a:tcPr>
                </a:tc>
                <a:tc>
                  <a:txBody>
                    <a:bodyPr/>
                    <a:lstStyle/>
                    <a:p>
                      <a:pPr algn="l">
                        <a:lnSpc>
                          <a:spcPts val="2520"/>
                        </a:lnSpc>
                        <a:defRPr/>
                      </a:pPr>
                      <a:r>
                        <a:rPr lang="en-US" sz="1800">
                          <a:solidFill>
                            <a:srgbClr val="1E1E49"/>
                          </a:solidFill>
                          <a:latin typeface="Gotham"/>
                          <a:ea typeface="Gotham"/>
                          <a:cs typeface="Gotham"/>
                          <a:sym typeface="Gotham"/>
                        </a:rPr>
                        <a:t>während eines Termins lernen Schulgruppen die Bibliothek kennen</a:t>
                      </a:r>
                      <a:endParaRPr lang="en-US" sz="1100"/>
                    </a:p>
                  </a:txBody>
                  <a:tcPr marL="180975" marR="180975" marT="180975" marB="180975">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E4ECF1"/>
                    </a:solidFill>
                  </a:tcPr>
                </a:tc>
                <a:tc>
                  <a:txBody>
                    <a:bodyPr/>
                    <a:lstStyle/>
                    <a:p>
                      <a:pPr algn="l">
                        <a:lnSpc>
                          <a:spcPts val="2520"/>
                        </a:lnSpc>
                        <a:defRPr/>
                      </a:pPr>
                      <a:r>
                        <a:rPr lang="en-US" sz="1800">
                          <a:solidFill>
                            <a:srgbClr val="1E1E49"/>
                          </a:solidFill>
                          <a:latin typeface="Gotham"/>
                          <a:ea typeface="Gotham"/>
                          <a:cs typeface="Gotham"/>
                          <a:sym typeface="Gotham"/>
                        </a:rPr>
                        <a:t>s.o.</a:t>
                      </a:r>
                      <a:endParaRPr lang="en-US" sz="1100"/>
                    </a:p>
                  </a:txBody>
                  <a:tcPr marL="180975" marR="180975" marT="180975" marB="180975">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E4ECF1"/>
                    </a:solidFill>
                  </a:tcPr>
                </a:tc>
                <a:extLst>
                  <a:ext uri="{0D108BD9-81ED-4DB2-BD59-A6C34878D82A}">
                    <a16:rowId xmlns:a16="http://schemas.microsoft.com/office/drawing/2014/main" val="10002"/>
                  </a:ext>
                </a:extLst>
              </a:tr>
              <a:tr h="1099923">
                <a:tc>
                  <a:txBody>
                    <a:bodyPr/>
                    <a:lstStyle/>
                    <a:p>
                      <a:pPr algn="l">
                        <a:lnSpc>
                          <a:spcPts val="2520"/>
                        </a:lnSpc>
                        <a:defRPr/>
                      </a:pPr>
                      <a:r>
                        <a:rPr lang="en-US" sz="1800">
                          <a:solidFill>
                            <a:srgbClr val="1E1E49"/>
                          </a:solidFill>
                          <a:latin typeface="Gotham"/>
                          <a:ea typeface="Gotham"/>
                          <a:cs typeface="Gotham"/>
                          <a:sym typeface="Gotham"/>
                        </a:rPr>
                        <a:t>Medienkiste</a:t>
                      </a:r>
                      <a:endParaRPr lang="en-US" sz="1100"/>
                    </a:p>
                  </a:txBody>
                  <a:tcPr marL="180975" marR="180975" marT="180975" marB="180975">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E4ECF1"/>
                    </a:solidFill>
                  </a:tcPr>
                </a:tc>
                <a:tc>
                  <a:txBody>
                    <a:bodyPr/>
                    <a:lstStyle/>
                    <a:p>
                      <a:pPr algn="l">
                        <a:lnSpc>
                          <a:spcPts val="2520"/>
                        </a:lnSpc>
                        <a:defRPr/>
                      </a:pPr>
                      <a:r>
                        <a:rPr lang="en-US" sz="1800">
                          <a:solidFill>
                            <a:srgbClr val="1E1E49"/>
                          </a:solidFill>
                          <a:latin typeface="Gotham"/>
                          <a:ea typeface="Gotham"/>
                          <a:cs typeface="Gotham"/>
                          <a:sym typeface="Gotham"/>
                        </a:rPr>
                        <a:t>die Bibliothek stellt auf Wunsch thematisch passende Medien für die Projektarbeit in Schulen und KiTas zur Verfügung</a:t>
                      </a:r>
                      <a:endParaRPr lang="en-US" sz="1100"/>
                    </a:p>
                  </a:txBody>
                  <a:tcPr marL="180975" marR="180975" marT="180975" marB="180975">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E4ECF1"/>
                    </a:solidFill>
                  </a:tcPr>
                </a:tc>
                <a:tc>
                  <a:txBody>
                    <a:bodyPr/>
                    <a:lstStyle/>
                    <a:p>
                      <a:pPr algn="l">
                        <a:lnSpc>
                          <a:spcPts val="2520"/>
                        </a:lnSpc>
                        <a:defRPr/>
                      </a:pPr>
                      <a:r>
                        <a:rPr lang="en-US" sz="1800">
                          <a:solidFill>
                            <a:srgbClr val="1E1E49"/>
                          </a:solidFill>
                          <a:latin typeface="Gotham"/>
                          <a:ea typeface="Gotham"/>
                          <a:cs typeface="Gotham"/>
                          <a:sym typeface="Gotham"/>
                        </a:rPr>
                        <a:t>26 Medienkisten</a:t>
                      </a:r>
                      <a:endParaRPr lang="en-US" sz="1100"/>
                    </a:p>
                  </a:txBody>
                  <a:tcPr marL="180975" marR="180975" marT="180975" marB="180975">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E4ECF1"/>
                    </a:solidFill>
                  </a:tcPr>
                </a:tc>
                <a:extLst>
                  <a:ext uri="{0D108BD9-81ED-4DB2-BD59-A6C34878D82A}">
                    <a16:rowId xmlns:a16="http://schemas.microsoft.com/office/drawing/2014/main" val="10003"/>
                  </a:ext>
                </a:extLst>
              </a:tr>
              <a:tr h="1771450">
                <a:tc>
                  <a:txBody>
                    <a:bodyPr/>
                    <a:lstStyle/>
                    <a:p>
                      <a:pPr algn="l">
                        <a:lnSpc>
                          <a:spcPts val="2520"/>
                        </a:lnSpc>
                        <a:defRPr/>
                      </a:pPr>
                      <a:r>
                        <a:rPr lang="en-US" sz="1800">
                          <a:solidFill>
                            <a:srgbClr val="1E1E49"/>
                          </a:solidFill>
                          <a:latin typeface="Gotham"/>
                          <a:ea typeface="Gotham"/>
                          <a:cs typeface="Gotham"/>
                          <a:sym typeface="Gotham"/>
                        </a:rPr>
                        <a:t>Kamishibai</a:t>
                      </a:r>
                      <a:endParaRPr lang="en-US" sz="1100"/>
                    </a:p>
                  </a:txBody>
                  <a:tcPr marL="180975" marR="180975" marT="180975" marB="180975">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E4ECF1"/>
                    </a:solidFill>
                  </a:tcPr>
                </a:tc>
                <a:tc>
                  <a:txBody>
                    <a:bodyPr/>
                    <a:lstStyle/>
                    <a:p>
                      <a:pPr algn="l">
                        <a:lnSpc>
                          <a:spcPts val="2520"/>
                        </a:lnSpc>
                        <a:defRPr/>
                      </a:pPr>
                      <a:r>
                        <a:rPr lang="en-US" sz="1800">
                          <a:solidFill>
                            <a:srgbClr val="1E1E49"/>
                          </a:solidFill>
                          <a:latin typeface="Gotham"/>
                          <a:ea typeface="Gotham"/>
                          <a:cs typeface="Gotham"/>
                          <a:sym typeface="Gotham"/>
                        </a:rPr>
                        <a:t>Kamishibai ist ein Erzähltheater („Kino ohne Strom“). In einen kastenförmigen Holzrahmen mit Türen werden Bildkarten eingesteckt anhand derer eine Geschichte erzählt wird.</a:t>
                      </a:r>
                      <a:endParaRPr lang="en-US" sz="1100"/>
                    </a:p>
                  </a:txBody>
                  <a:tcPr marL="180975" marR="180975" marT="180975" marB="180975">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E4ECF1"/>
                    </a:solidFill>
                  </a:tcPr>
                </a:tc>
                <a:tc>
                  <a:txBody>
                    <a:bodyPr/>
                    <a:lstStyle/>
                    <a:p>
                      <a:pPr algn="l">
                        <a:lnSpc>
                          <a:spcPts val="2520"/>
                        </a:lnSpc>
                        <a:defRPr/>
                      </a:pPr>
                      <a:r>
                        <a:rPr lang="en-US" sz="1800">
                          <a:solidFill>
                            <a:srgbClr val="1E1E49"/>
                          </a:solidFill>
                          <a:latin typeface="Gotham"/>
                          <a:ea typeface="Gotham"/>
                          <a:cs typeface="Gotham"/>
                          <a:sym typeface="Gotham"/>
                        </a:rPr>
                        <a:t>98 Kartensätze</a:t>
                      </a:r>
                      <a:endParaRPr lang="en-US" sz="1100"/>
                    </a:p>
                    <a:p>
                      <a:pPr algn="l">
                        <a:lnSpc>
                          <a:spcPts val="2520"/>
                        </a:lnSpc>
                      </a:pPr>
                      <a:r>
                        <a:rPr lang="en-US" sz="1800">
                          <a:solidFill>
                            <a:srgbClr val="1E1E49"/>
                          </a:solidFill>
                          <a:latin typeface="Gotham"/>
                          <a:ea typeface="Gotham"/>
                          <a:cs typeface="Gotham"/>
                          <a:sym typeface="Gotham"/>
                        </a:rPr>
                        <a:t>&gt; 530 Entleihungen</a:t>
                      </a:r>
                    </a:p>
                    <a:p>
                      <a:pPr algn="l">
                        <a:lnSpc>
                          <a:spcPts val="2520"/>
                        </a:lnSpc>
                      </a:pPr>
                      <a:r>
                        <a:rPr lang="en-US" sz="1800">
                          <a:solidFill>
                            <a:srgbClr val="1E1E49"/>
                          </a:solidFill>
                          <a:latin typeface="Gotham"/>
                          <a:ea typeface="Gotham"/>
                          <a:cs typeface="Gotham"/>
                          <a:sym typeface="Gotham"/>
                        </a:rPr>
                        <a:t>4 Rahmen</a:t>
                      </a:r>
                    </a:p>
                    <a:p>
                      <a:pPr algn="l">
                        <a:lnSpc>
                          <a:spcPts val="2520"/>
                        </a:lnSpc>
                      </a:pPr>
                      <a:r>
                        <a:rPr lang="en-US" sz="1800">
                          <a:solidFill>
                            <a:srgbClr val="1E1E49"/>
                          </a:solidFill>
                          <a:latin typeface="Gotham"/>
                          <a:ea typeface="Gotham"/>
                          <a:cs typeface="Gotham"/>
                          <a:sym typeface="Gotham"/>
                        </a:rPr>
                        <a:t>&gt; 36 Entleihungen</a:t>
                      </a:r>
                    </a:p>
                  </a:txBody>
                  <a:tcPr marL="180975" marR="180975" marT="180975" marB="180975">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E4ECF1"/>
                    </a:solidFill>
                  </a:tcPr>
                </a:tc>
                <a:extLst>
                  <a:ext uri="{0D108BD9-81ED-4DB2-BD59-A6C34878D82A}">
                    <a16:rowId xmlns:a16="http://schemas.microsoft.com/office/drawing/2014/main" val="10004"/>
                  </a:ext>
                </a:extLst>
              </a:tr>
            </a:tbl>
          </a:graphicData>
        </a:graphic>
      </p:graphicFrame>
      <p:sp>
        <p:nvSpPr>
          <p:cNvPr id="3" name="TextBox 3"/>
          <p:cNvSpPr txBox="1"/>
          <p:nvPr/>
        </p:nvSpPr>
        <p:spPr>
          <a:xfrm>
            <a:off x="1028700" y="1276350"/>
            <a:ext cx="15824684" cy="458724"/>
          </a:xfrm>
          <a:prstGeom prst="rect">
            <a:avLst/>
          </a:prstGeom>
        </p:spPr>
        <p:txBody>
          <a:bodyPr lIns="0" tIns="0" rIns="0" bIns="0" rtlCol="0" anchor="t">
            <a:spAutoFit/>
          </a:bodyPr>
          <a:lstStyle/>
          <a:p>
            <a:pPr algn="l">
              <a:lnSpc>
                <a:spcPts val="3467"/>
              </a:lnSpc>
            </a:pPr>
            <a:r>
              <a:rPr lang="en-US" sz="3399" spc="506">
                <a:solidFill>
                  <a:srgbClr val="1E1E49"/>
                </a:solidFill>
                <a:latin typeface="Gotham"/>
                <a:ea typeface="Gotham"/>
                <a:cs typeface="Gotham"/>
                <a:sym typeface="Gotham"/>
              </a:rPr>
              <a:t>BILDUNGSPARTNERSCHAFTEN MIT KITAS UND SCHULEN</a:t>
            </a:r>
          </a:p>
        </p:txBody>
      </p:sp>
      <p:sp>
        <p:nvSpPr>
          <p:cNvPr id="4" name="Freeform 4"/>
          <p:cNvSpPr/>
          <p:nvPr/>
        </p:nvSpPr>
        <p:spPr>
          <a:xfrm>
            <a:off x="14661433" y="414795"/>
            <a:ext cx="2597867" cy="613905"/>
          </a:xfrm>
          <a:custGeom>
            <a:avLst/>
            <a:gdLst/>
            <a:ahLst/>
            <a:cxnLst/>
            <a:rect l="l" t="t" r="r" b="b"/>
            <a:pathLst>
              <a:path w="2597867" h="613905">
                <a:moveTo>
                  <a:pt x="0" y="0"/>
                </a:moveTo>
                <a:lnTo>
                  <a:pt x="2597867" y="0"/>
                </a:lnTo>
                <a:lnTo>
                  <a:pt x="2597867" y="613905"/>
                </a:lnTo>
                <a:lnTo>
                  <a:pt x="0" y="613905"/>
                </a:lnTo>
                <a:lnTo>
                  <a:pt x="0" y="0"/>
                </a:lnTo>
                <a:close/>
              </a:path>
            </a:pathLst>
          </a:custGeom>
          <a:blipFill>
            <a:blip r:embed="rId2"/>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Freeform 2"/>
          <p:cNvSpPr/>
          <p:nvPr/>
        </p:nvSpPr>
        <p:spPr>
          <a:xfrm>
            <a:off x="9894670" y="5832272"/>
            <a:ext cx="39750" cy="1561592"/>
          </a:xfrm>
          <a:custGeom>
            <a:avLst/>
            <a:gdLst/>
            <a:ahLst/>
            <a:cxnLst/>
            <a:rect l="l" t="t" r="r" b="b"/>
            <a:pathLst>
              <a:path w="39750" h="1561592">
                <a:moveTo>
                  <a:pt x="0" y="0"/>
                </a:moveTo>
                <a:lnTo>
                  <a:pt x="39749" y="0"/>
                </a:lnTo>
                <a:lnTo>
                  <a:pt x="39749" y="1561591"/>
                </a:lnTo>
                <a:lnTo>
                  <a:pt x="0" y="1561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066475" y="3255560"/>
            <a:ext cx="39750" cy="1561592"/>
          </a:xfrm>
          <a:custGeom>
            <a:avLst/>
            <a:gdLst/>
            <a:ahLst/>
            <a:cxnLst/>
            <a:rect l="l" t="t" r="r" b="b"/>
            <a:pathLst>
              <a:path w="39750" h="1561592">
                <a:moveTo>
                  <a:pt x="0" y="0"/>
                </a:moveTo>
                <a:lnTo>
                  <a:pt x="39750" y="0"/>
                </a:lnTo>
                <a:lnTo>
                  <a:pt x="39750" y="1561592"/>
                </a:lnTo>
                <a:lnTo>
                  <a:pt x="0" y="1561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304610" y="2450074"/>
            <a:ext cx="39750" cy="1561592"/>
          </a:xfrm>
          <a:custGeom>
            <a:avLst/>
            <a:gdLst/>
            <a:ahLst/>
            <a:cxnLst/>
            <a:rect l="l" t="t" r="r" b="b"/>
            <a:pathLst>
              <a:path w="39750" h="1561592">
                <a:moveTo>
                  <a:pt x="0" y="0"/>
                </a:moveTo>
                <a:lnTo>
                  <a:pt x="39750" y="0"/>
                </a:lnTo>
                <a:lnTo>
                  <a:pt x="39750" y="1561592"/>
                </a:lnTo>
                <a:lnTo>
                  <a:pt x="0" y="1561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243925" y="5483902"/>
            <a:ext cx="6163661" cy="4101403"/>
          </a:xfrm>
          <a:custGeom>
            <a:avLst/>
            <a:gdLst/>
            <a:ahLst/>
            <a:cxnLst/>
            <a:rect l="l" t="t" r="r" b="b"/>
            <a:pathLst>
              <a:path w="6163661" h="4101403">
                <a:moveTo>
                  <a:pt x="0" y="0"/>
                </a:moveTo>
                <a:lnTo>
                  <a:pt x="6163661" y="0"/>
                </a:lnTo>
                <a:lnTo>
                  <a:pt x="6163661" y="4101403"/>
                </a:lnTo>
                <a:lnTo>
                  <a:pt x="0" y="4101403"/>
                </a:lnTo>
                <a:lnTo>
                  <a:pt x="0" y="0"/>
                </a:lnTo>
                <a:close/>
              </a:path>
            </a:pathLst>
          </a:custGeom>
          <a:blipFill>
            <a:blip r:embed="rId4"/>
            <a:stretch>
              <a:fillRect/>
            </a:stretch>
          </a:blipFill>
        </p:spPr>
      </p:sp>
      <p:sp>
        <p:nvSpPr>
          <p:cNvPr id="6" name="Freeform 6"/>
          <p:cNvSpPr/>
          <p:nvPr/>
        </p:nvSpPr>
        <p:spPr>
          <a:xfrm>
            <a:off x="1607065" y="4646338"/>
            <a:ext cx="3017818" cy="4538072"/>
          </a:xfrm>
          <a:custGeom>
            <a:avLst/>
            <a:gdLst/>
            <a:ahLst/>
            <a:cxnLst/>
            <a:rect l="l" t="t" r="r" b="b"/>
            <a:pathLst>
              <a:path w="3017818" h="4538072">
                <a:moveTo>
                  <a:pt x="0" y="0"/>
                </a:moveTo>
                <a:lnTo>
                  <a:pt x="3017818" y="0"/>
                </a:lnTo>
                <a:lnTo>
                  <a:pt x="3017818" y="4538072"/>
                </a:lnTo>
                <a:lnTo>
                  <a:pt x="0" y="4538072"/>
                </a:lnTo>
                <a:lnTo>
                  <a:pt x="0" y="0"/>
                </a:lnTo>
                <a:close/>
              </a:path>
            </a:pathLst>
          </a:custGeom>
          <a:blipFill>
            <a:blip r:embed="rId5"/>
            <a:stretch>
              <a:fillRect/>
            </a:stretch>
          </a:blipFill>
        </p:spPr>
      </p:sp>
      <p:sp>
        <p:nvSpPr>
          <p:cNvPr id="7" name="TextBox 7"/>
          <p:cNvSpPr txBox="1"/>
          <p:nvPr/>
        </p:nvSpPr>
        <p:spPr>
          <a:xfrm>
            <a:off x="2784052" y="3512482"/>
            <a:ext cx="1840831" cy="523875"/>
          </a:xfrm>
          <a:prstGeom prst="rect">
            <a:avLst/>
          </a:prstGeom>
        </p:spPr>
        <p:txBody>
          <a:bodyPr lIns="0" tIns="0" rIns="0" bIns="0" rtlCol="0" anchor="t">
            <a:spAutoFit/>
          </a:bodyPr>
          <a:lstStyle/>
          <a:p>
            <a:pPr algn="l">
              <a:lnSpc>
                <a:spcPts val="4200"/>
              </a:lnSpc>
            </a:pPr>
            <a:r>
              <a:rPr lang="en-US" sz="3000" b="1">
                <a:solidFill>
                  <a:srgbClr val="1E1E49"/>
                </a:solidFill>
                <a:latin typeface="Gotham Bold"/>
                <a:ea typeface="Gotham Bold"/>
                <a:cs typeface="Gotham Bold"/>
                <a:sym typeface="Gotham Bold"/>
              </a:rPr>
              <a:t>JANUAR</a:t>
            </a:r>
          </a:p>
        </p:txBody>
      </p:sp>
      <p:sp>
        <p:nvSpPr>
          <p:cNvPr id="8" name="TextBox 8"/>
          <p:cNvSpPr txBox="1"/>
          <p:nvPr/>
        </p:nvSpPr>
        <p:spPr>
          <a:xfrm>
            <a:off x="10679134" y="4579663"/>
            <a:ext cx="1840831" cy="523875"/>
          </a:xfrm>
          <a:prstGeom prst="rect">
            <a:avLst/>
          </a:prstGeom>
        </p:spPr>
        <p:txBody>
          <a:bodyPr lIns="0" tIns="0" rIns="0" bIns="0" rtlCol="0" anchor="t">
            <a:spAutoFit/>
          </a:bodyPr>
          <a:lstStyle/>
          <a:p>
            <a:pPr algn="l">
              <a:lnSpc>
                <a:spcPts val="4200"/>
              </a:lnSpc>
            </a:pPr>
            <a:r>
              <a:rPr lang="en-US" sz="3000" b="1">
                <a:solidFill>
                  <a:srgbClr val="1E1E49"/>
                </a:solidFill>
                <a:latin typeface="Gotham Bold"/>
                <a:ea typeface="Gotham Bold"/>
                <a:cs typeface="Gotham Bold"/>
                <a:sym typeface="Gotham Bold"/>
              </a:rPr>
              <a:t>MÄRZ</a:t>
            </a:r>
          </a:p>
        </p:txBody>
      </p:sp>
      <p:sp>
        <p:nvSpPr>
          <p:cNvPr id="9" name="TextBox 9"/>
          <p:cNvSpPr txBox="1"/>
          <p:nvPr/>
        </p:nvSpPr>
        <p:spPr>
          <a:xfrm>
            <a:off x="10109011" y="6188299"/>
            <a:ext cx="2624984" cy="1406524"/>
          </a:xfrm>
          <a:prstGeom prst="rect">
            <a:avLst/>
          </a:prstGeom>
        </p:spPr>
        <p:txBody>
          <a:bodyPr lIns="0" tIns="0" rIns="0" bIns="0" rtlCol="0" anchor="t">
            <a:spAutoFit/>
          </a:bodyPr>
          <a:lstStyle/>
          <a:p>
            <a:pPr algn="l">
              <a:lnSpc>
                <a:spcPts val="2800"/>
              </a:lnSpc>
            </a:pPr>
            <a:r>
              <a:rPr lang="en-US" sz="2000" b="1">
                <a:solidFill>
                  <a:srgbClr val="1E1E49"/>
                </a:solidFill>
                <a:latin typeface="Gotham Bold"/>
                <a:ea typeface="Gotham Bold"/>
                <a:cs typeface="Gotham Bold"/>
                <a:sym typeface="Gotham Bold"/>
              </a:rPr>
              <a:t>Sälzerfest</a:t>
            </a:r>
          </a:p>
          <a:p>
            <a:pPr algn="l">
              <a:lnSpc>
                <a:spcPts val="2800"/>
              </a:lnSpc>
            </a:pPr>
            <a:r>
              <a:rPr lang="en-US" sz="2000">
                <a:solidFill>
                  <a:srgbClr val="1E1E49"/>
                </a:solidFill>
                <a:latin typeface="Gotham"/>
                <a:ea typeface="Gotham"/>
                <a:cs typeface="Gotham"/>
                <a:sym typeface="Gotham"/>
              </a:rPr>
              <a:t>Österliches Basteln</a:t>
            </a:r>
          </a:p>
          <a:p>
            <a:pPr algn="l">
              <a:lnSpc>
                <a:spcPts val="2800"/>
              </a:lnSpc>
            </a:pPr>
            <a:r>
              <a:rPr lang="en-US" sz="2000">
                <a:solidFill>
                  <a:srgbClr val="1E1E49"/>
                </a:solidFill>
                <a:latin typeface="Gotham"/>
                <a:ea typeface="Gotham"/>
                <a:cs typeface="Gotham"/>
                <a:sym typeface="Gotham"/>
              </a:rPr>
              <a:t>Waffelverkauf</a:t>
            </a:r>
          </a:p>
          <a:p>
            <a:pPr algn="l">
              <a:lnSpc>
                <a:spcPts val="2800"/>
              </a:lnSpc>
            </a:pPr>
            <a:r>
              <a:rPr lang="en-US" sz="2000">
                <a:solidFill>
                  <a:srgbClr val="1E1E49"/>
                </a:solidFill>
                <a:latin typeface="Gotham"/>
                <a:ea typeface="Gotham"/>
                <a:cs typeface="Gotham"/>
                <a:sym typeface="Gotham"/>
              </a:rPr>
              <a:t>Sonderöffnung</a:t>
            </a:r>
          </a:p>
        </p:txBody>
      </p:sp>
      <p:sp>
        <p:nvSpPr>
          <p:cNvPr id="10" name="TextBox 10"/>
          <p:cNvSpPr txBox="1"/>
          <p:nvPr/>
        </p:nvSpPr>
        <p:spPr>
          <a:xfrm>
            <a:off x="5325755" y="3249337"/>
            <a:ext cx="3458519" cy="1397000"/>
          </a:xfrm>
          <a:prstGeom prst="rect">
            <a:avLst/>
          </a:prstGeom>
        </p:spPr>
        <p:txBody>
          <a:bodyPr lIns="0" tIns="0" rIns="0" bIns="0" rtlCol="0" anchor="t">
            <a:spAutoFit/>
          </a:bodyPr>
          <a:lstStyle/>
          <a:p>
            <a:pPr algn="l">
              <a:lnSpc>
                <a:spcPts val="2799"/>
              </a:lnSpc>
            </a:pPr>
            <a:r>
              <a:rPr lang="en-US" sz="1999" b="1">
                <a:solidFill>
                  <a:srgbClr val="1E1E49"/>
                </a:solidFill>
                <a:latin typeface="Gotham Bold"/>
                <a:ea typeface="Gotham Bold"/>
                <a:cs typeface="Gotham Bold"/>
                <a:sym typeface="Gotham Bold"/>
              </a:rPr>
              <a:t>Lesung</a:t>
            </a:r>
          </a:p>
          <a:p>
            <a:pPr algn="l">
              <a:lnSpc>
                <a:spcPts val="2799"/>
              </a:lnSpc>
            </a:pPr>
            <a:r>
              <a:rPr lang="en-US" sz="1999">
                <a:solidFill>
                  <a:srgbClr val="1E1E49"/>
                </a:solidFill>
                <a:latin typeface="Gotham"/>
                <a:ea typeface="Gotham"/>
                <a:cs typeface="Gotham"/>
                <a:sym typeface="Gotham"/>
              </a:rPr>
              <a:t>Bettina Storks</a:t>
            </a:r>
          </a:p>
          <a:p>
            <a:pPr algn="l">
              <a:lnSpc>
                <a:spcPts val="2799"/>
              </a:lnSpc>
            </a:pPr>
            <a:r>
              <a:rPr lang="en-US" sz="1999">
                <a:solidFill>
                  <a:srgbClr val="1E1E49"/>
                </a:solidFill>
                <a:latin typeface="Gotham"/>
                <a:ea typeface="Gotham"/>
                <a:cs typeface="Gotham"/>
                <a:sym typeface="Gotham"/>
              </a:rPr>
              <a:t>Die Kinder von Beauvallon</a:t>
            </a:r>
          </a:p>
          <a:p>
            <a:pPr algn="l">
              <a:lnSpc>
                <a:spcPts val="2799"/>
              </a:lnSpc>
            </a:pPr>
            <a:r>
              <a:rPr lang="en-US" sz="1999">
                <a:solidFill>
                  <a:srgbClr val="1E1E49"/>
                </a:solidFill>
                <a:latin typeface="Gotham"/>
                <a:ea typeface="Gotham"/>
                <a:cs typeface="Gotham"/>
                <a:sym typeface="Gotham"/>
              </a:rPr>
              <a:t>100 Teilnehmende</a:t>
            </a:r>
          </a:p>
        </p:txBody>
      </p:sp>
      <p:sp>
        <p:nvSpPr>
          <p:cNvPr id="11" name="TextBox 11"/>
          <p:cNvSpPr txBox="1"/>
          <p:nvPr/>
        </p:nvSpPr>
        <p:spPr>
          <a:xfrm>
            <a:off x="10524530" y="2217462"/>
            <a:ext cx="4418931" cy="1397000"/>
          </a:xfrm>
          <a:prstGeom prst="rect">
            <a:avLst/>
          </a:prstGeom>
        </p:spPr>
        <p:txBody>
          <a:bodyPr lIns="0" tIns="0" rIns="0" bIns="0" rtlCol="0" anchor="t">
            <a:spAutoFit/>
          </a:bodyPr>
          <a:lstStyle/>
          <a:p>
            <a:pPr algn="l">
              <a:lnSpc>
                <a:spcPts val="2799"/>
              </a:lnSpc>
            </a:pPr>
            <a:r>
              <a:rPr lang="en-US" sz="1999" b="1">
                <a:solidFill>
                  <a:srgbClr val="1E1E49"/>
                </a:solidFill>
                <a:latin typeface="Gotham Bold"/>
                <a:ea typeface="Gotham Bold"/>
                <a:cs typeface="Gotham Bold"/>
                <a:sym typeface="Gotham Bold"/>
              </a:rPr>
              <a:t>Lesung</a:t>
            </a:r>
          </a:p>
          <a:p>
            <a:pPr algn="l">
              <a:lnSpc>
                <a:spcPts val="2799"/>
              </a:lnSpc>
            </a:pPr>
            <a:r>
              <a:rPr lang="en-US" sz="1999">
                <a:solidFill>
                  <a:srgbClr val="1E1E49"/>
                </a:solidFill>
                <a:latin typeface="Gotham"/>
                <a:ea typeface="Gotham"/>
                <a:cs typeface="Gotham"/>
                <a:sym typeface="Gotham"/>
              </a:rPr>
              <a:t>Kathrin Heinrichs</a:t>
            </a:r>
          </a:p>
          <a:p>
            <a:pPr algn="l">
              <a:lnSpc>
                <a:spcPts val="2799"/>
              </a:lnSpc>
            </a:pPr>
            <a:r>
              <a:rPr lang="en-US" sz="1999">
                <a:solidFill>
                  <a:srgbClr val="1E1E49"/>
                </a:solidFill>
                <a:latin typeface="Gotham"/>
                <a:ea typeface="Gotham"/>
                <a:cs typeface="Gotham"/>
                <a:sym typeface="Gotham"/>
              </a:rPr>
              <a:t>Krimi quicklebendig</a:t>
            </a:r>
          </a:p>
          <a:p>
            <a:pPr algn="l">
              <a:lnSpc>
                <a:spcPts val="2799"/>
              </a:lnSpc>
            </a:pPr>
            <a:r>
              <a:rPr lang="en-US" sz="1999">
                <a:solidFill>
                  <a:srgbClr val="1E1E49"/>
                </a:solidFill>
                <a:latin typeface="Gotham"/>
                <a:ea typeface="Gotham"/>
                <a:cs typeface="Gotham"/>
                <a:sym typeface="Gotham"/>
              </a:rPr>
              <a:t>126 Teilnehmende</a:t>
            </a:r>
          </a:p>
        </p:txBody>
      </p:sp>
      <p:sp>
        <p:nvSpPr>
          <p:cNvPr id="12" name="TextBox 12"/>
          <p:cNvSpPr txBox="1"/>
          <p:nvPr/>
        </p:nvSpPr>
        <p:spPr>
          <a:xfrm>
            <a:off x="1028700" y="1274562"/>
            <a:ext cx="8115300" cy="458724"/>
          </a:xfrm>
          <a:prstGeom prst="rect">
            <a:avLst/>
          </a:prstGeom>
        </p:spPr>
        <p:txBody>
          <a:bodyPr lIns="0" tIns="0" rIns="0" bIns="0" rtlCol="0" anchor="t">
            <a:spAutoFit/>
          </a:bodyPr>
          <a:lstStyle/>
          <a:p>
            <a:pPr algn="l">
              <a:lnSpc>
                <a:spcPts val="3467"/>
              </a:lnSpc>
            </a:pPr>
            <a:r>
              <a:rPr lang="en-US" sz="3399" spc="506">
                <a:solidFill>
                  <a:srgbClr val="1E1E49"/>
                </a:solidFill>
                <a:latin typeface="Gotham"/>
                <a:ea typeface="Gotham"/>
                <a:cs typeface="Gotham"/>
                <a:sym typeface="Gotham"/>
              </a:rPr>
              <a:t>VERANSTALTUNGEN 2024</a:t>
            </a:r>
          </a:p>
        </p:txBody>
      </p:sp>
      <p:grpSp>
        <p:nvGrpSpPr>
          <p:cNvPr id="13" name="Group 13"/>
          <p:cNvGrpSpPr/>
          <p:nvPr/>
        </p:nvGrpSpPr>
        <p:grpSpPr>
          <a:xfrm>
            <a:off x="13469297" y="657180"/>
            <a:ext cx="4159989" cy="4159972"/>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t="-8451" b="-8451"/>
              </a:stretch>
            </a:blipFill>
          </p:spPr>
        </p:sp>
      </p:grpSp>
      <p:grpSp>
        <p:nvGrpSpPr>
          <p:cNvPr id="15" name="Group 15"/>
          <p:cNvGrpSpPr/>
          <p:nvPr/>
        </p:nvGrpSpPr>
        <p:grpSpPr>
          <a:xfrm>
            <a:off x="12733995" y="5295126"/>
            <a:ext cx="4525305" cy="4525287"/>
            <a:chOff x="0" y="0"/>
            <a:chExt cx="6350000" cy="6349975"/>
          </a:xfrm>
        </p:grpSpPr>
        <p:sp>
          <p:nvSpPr>
            <p:cNvPr id="16" name="Freeform 1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t="-16747" b="-16747"/>
              </a:stretch>
            </a:blipFill>
          </p:spPr>
        </p:sp>
      </p:grpSp>
      <p:sp>
        <p:nvSpPr>
          <p:cNvPr id="17" name="Freeform 17"/>
          <p:cNvSpPr/>
          <p:nvPr/>
        </p:nvSpPr>
        <p:spPr>
          <a:xfrm>
            <a:off x="15031418" y="206876"/>
            <a:ext cx="2597867" cy="613905"/>
          </a:xfrm>
          <a:custGeom>
            <a:avLst/>
            <a:gdLst/>
            <a:ahLst/>
            <a:cxnLst/>
            <a:rect l="l" t="t" r="r" b="b"/>
            <a:pathLst>
              <a:path w="2597867" h="613905">
                <a:moveTo>
                  <a:pt x="0" y="0"/>
                </a:moveTo>
                <a:lnTo>
                  <a:pt x="2597868" y="0"/>
                </a:lnTo>
                <a:lnTo>
                  <a:pt x="2597868" y="613906"/>
                </a:lnTo>
                <a:lnTo>
                  <a:pt x="0" y="613906"/>
                </a:lnTo>
                <a:lnTo>
                  <a:pt x="0" y="0"/>
                </a:lnTo>
                <a:close/>
              </a:path>
            </a:pathLst>
          </a:custGeom>
          <a:blipFill>
            <a:blip r:embed="rId8"/>
            <a:stretch>
              <a:fillRect/>
            </a:stretch>
          </a:blipFill>
        </p:spPr>
      </p:sp>
      <p:sp>
        <p:nvSpPr>
          <p:cNvPr id="18" name="TextBox 18"/>
          <p:cNvSpPr txBox="1"/>
          <p:nvPr/>
        </p:nvSpPr>
        <p:spPr>
          <a:xfrm>
            <a:off x="5325755" y="4642528"/>
            <a:ext cx="3458519" cy="174624"/>
          </a:xfrm>
          <a:prstGeom prst="rect">
            <a:avLst/>
          </a:prstGeom>
        </p:spPr>
        <p:txBody>
          <a:bodyPr lIns="0" tIns="0" rIns="0" bIns="0" rtlCol="0" anchor="t">
            <a:spAutoFit/>
          </a:bodyPr>
          <a:lstStyle/>
          <a:p>
            <a:pPr algn="l">
              <a:lnSpc>
                <a:spcPts val="1400"/>
              </a:lnSpc>
            </a:pPr>
            <a:r>
              <a:rPr lang="en-US" sz="1000">
                <a:solidFill>
                  <a:srgbClr val="1E1E49"/>
                </a:solidFill>
                <a:latin typeface="Gotham"/>
                <a:ea typeface="Gotham"/>
                <a:cs typeface="Gotham"/>
                <a:sym typeface="Gotham"/>
              </a:rPr>
              <a:t>Kooperation mit dem Förderverein der Stadtbibliothek</a:t>
            </a:r>
          </a:p>
        </p:txBody>
      </p:sp>
      <p:sp>
        <p:nvSpPr>
          <p:cNvPr id="19" name="TextBox 19"/>
          <p:cNvSpPr txBox="1"/>
          <p:nvPr/>
        </p:nvSpPr>
        <p:spPr>
          <a:xfrm>
            <a:off x="10524530" y="3620813"/>
            <a:ext cx="3458519" cy="346074"/>
          </a:xfrm>
          <a:prstGeom prst="rect">
            <a:avLst/>
          </a:prstGeom>
        </p:spPr>
        <p:txBody>
          <a:bodyPr lIns="0" tIns="0" rIns="0" bIns="0" rtlCol="0" anchor="t">
            <a:spAutoFit/>
          </a:bodyPr>
          <a:lstStyle/>
          <a:p>
            <a:pPr algn="l">
              <a:lnSpc>
                <a:spcPts val="1400"/>
              </a:lnSpc>
            </a:pPr>
            <a:r>
              <a:rPr lang="en-US" sz="1000">
                <a:solidFill>
                  <a:srgbClr val="1E1E49"/>
                </a:solidFill>
                <a:latin typeface="Gotham"/>
                <a:ea typeface="Gotham"/>
                <a:cs typeface="Gotham"/>
                <a:sym typeface="Gotham"/>
              </a:rPr>
              <a:t>Kooperation mit dem Förderverein der </a:t>
            </a:r>
          </a:p>
          <a:p>
            <a:pPr algn="l">
              <a:lnSpc>
                <a:spcPts val="1400"/>
              </a:lnSpc>
            </a:pPr>
            <a:r>
              <a:rPr lang="en-US" sz="1000">
                <a:solidFill>
                  <a:srgbClr val="1E1E49"/>
                </a:solidFill>
                <a:latin typeface="Gotham"/>
                <a:ea typeface="Gotham"/>
                <a:cs typeface="Gotham"/>
                <a:sym typeface="Gotham"/>
              </a:rPr>
              <a:t>Stadtbibliothek</a:t>
            </a:r>
          </a:p>
        </p:txBody>
      </p:sp>
      <p:sp>
        <p:nvSpPr>
          <p:cNvPr id="20" name="TextBox 20"/>
          <p:cNvSpPr txBox="1"/>
          <p:nvPr/>
        </p:nvSpPr>
        <p:spPr>
          <a:xfrm>
            <a:off x="10109011" y="7604348"/>
            <a:ext cx="3458519" cy="346074"/>
          </a:xfrm>
          <a:prstGeom prst="rect">
            <a:avLst/>
          </a:prstGeom>
        </p:spPr>
        <p:txBody>
          <a:bodyPr lIns="0" tIns="0" rIns="0" bIns="0" rtlCol="0" anchor="t">
            <a:spAutoFit/>
          </a:bodyPr>
          <a:lstStyle/>
          <a:p>
            <a:pPr algn="l">
              <a:lnSpc>
                <a:spcPts val="1400"/>
              </a:lnSpc>
            </a:pPr>
            <a:r>
              <a:rPr lang="en-US" sz="1000">
                <a:solidFill>
                  <a:srgbClr val="1E1E49"/>
                </a:solidFill>
                <a:latin typeface="Gotham"/>
                <a:ea typeface="Gotham"/>
                <a:cs typeface="Gotham"/>
                <a:sym typeface="Gotham"/>
              </a:rPr>
              <a:t>Kooperation mit dem Förderverein der</a:t>
            </a:r>
          </a:p>
          <a:p>
            <a:pPr algn="l">
              <a:lnSpc>
                <a:spcPts val="1400"/>
              </a:lnSpc>
            </a:pPr>
            <a:r>
              <a:rPr lang="en-US" sz="1000">
                <a:solidFill>
                  <a:srgbClr val="1E1E49"/>
                </a:solidFill>
                <a:latin typeface="Gotham"/>
                <a:ea typeface="Gotham"/>
                <a:cs typeface="Gotham"/>
                <a:sym typeface="Gotham"/>
              </a:rPr>
              <a:t>Stadtbibliothek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Freeform 2"/>
          <p:cNvSpPr/>
          <p:nvPr/>
        </p:nvSpPr>
        <p:spPr>
          <a:xfrm>
            <a:off x="988950" y="5502382"/>
            <a:ext cx="39750" cy="1561592"/>
          </a:xfrm>
          <a:custGeom>
            <a:avLst/>
            <a:gdLst/>
            <a:ahLst/>
            <a:cxnLst/>
            <a:rect l="l" t="t" r="r" b="b"/>
            <a:pathLst>
              <a:path w="39750" h="1561592">
                <a:moveTo>
                  <a:pt x="0" y="0"/>
                </a:moveTo>
                <a:lnTo>
                  <a:pt x="39750" y="0"/>
                </a:lnTo>
                <a:lnTo>
                  <a:pt x="39750" y="1561592"/>
                </a:lnTo>
                <a:lnTo>
                  <a:pt x="0" y="1561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832581" y="1277473"/>
            <a:ext cx="39750" cy="1561592"/>
          </a:xfrm>
          <a:custGeom>
            <a:avLst/>
            <a:gdLst/>
            <a:ahLst/>
            <a:cxnLst/>
            <a:rect l="l" t="t" r="r" b="b"/>
            <a:pathLst>
              <a:path w="39750" h="1561592">
                <a:moveTo>
                  <a:pt x="0" y="0"/>
                </a:moveTo>
                <a:lnTo>
                  <a:pt x="39750" y="0"/>
                </a:lnTo>
                <a:lnTo>
                  <a:pt x="39750" y="1561591"/>
                </a:lnTo>
                <a:lnTo>
                  <a:pt x="0" y="1561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9929745" y="6283178"/>
            <a:ext cx="39750" cy="1561592"/>
          </a:xfrm>
          <a:custGeom>
            <a:avLst/>
            <a:gdLst/>
            <a:ahLst/>
            <a:cxnLst/>
            <a:rect l="l" t="t" r="r" b="b"/>
            <a:pathLst>
              <a:path w="39750" h="1561592">
                <a:moveTo>
                  <a:pt x="0" y="0"/>
                </a:moveTo>
                <a:lnTo>
                  <a:pt x="39750" y="0"/>
                </a:lnTo>
                <a:lnTo>
                  <a:pt x="39750" y="1561592"/>
                </a:lnTo>
                <a:lnTo>
                  <a:pt x="0" y="1561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4201134" y="2516421"/>
            <a:ext cx="39750" cy="1561592"/>
          </a:xfrm>
          <a:custGeom>
            <a:avLst/>
            <a:gdLst/>
            <a:ahLst/>
            <a:cxnLst/>
            <a:rect l="l" t="t" r="r" b="b"/>
            <a:pathLst>
              <a:path w="39750" h="1561592">
                <a:moveTo>
                  <a:pt x="0" y="0"/>
                </a:moveTo>
                <a:lnTo>
                  <a:pt x="39750" y="0"/>
                </a:lnTo>
                <a:lnTo>
                  <a:pt x="39750" y="1561592"/>
                </a:lnTo>
                <a:lnTo>
                  <a:pt x="0" y="1561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4710362" y="4599170"/>
            <a:ext cx="3281046" cy="5006154"/>
          </a:xfrm>
          <a:custGeom>
            <a:avLst/>
            <a:gdLst/>
            <a:ahLst/>
            <a:cxnLst/>
            <a:rect l="l" t="t" r="r" b="b"/>
            <a:pathLst>
              <a:path w="3281046" h="5006154">
                <a:moveTo>
                  <a:pt x="0" y="0"/>
                </a:moveTo>
                <a:lnTo>
                  <a:pt x="3281046" y="0"/>
                </a:lnTo>
                <a:lnTo>
                  <a:pt x="3281046" y="5006154"/>
                </a:lnTo>
                <a:lnTo>
                  <a:pt x="0" y="5006154"/>
                </a:lnTo>
                <a:lnTo>
                  <a:pt x="0" y="0"/>
                </a:lnTo>
                <a:close/>
              </a:path>
            </a:pathLst>
          </a:custGeom>
          <a:blipFill>
            <a:blip r:embed="rId4"/>
            <a:stretch>
              <a:fillRect/>
            </a:stretch>
          </a:blipFill>
        </p:spPr>
      </p:sp>
      <p:sp>
        <p:nvSpPr>
          <p:cNvPr id="7" name="TextBox 7"/>
          <p:cNvSpPr txBox="1"/>
          <p:nvPr/>
        </p:nvSpPr>
        <p:spPr>
          <a:xfrm>
            <a:off x="4450434" y="2297727"/>
            <a:ext cx="2987266" cy="1397000"/>
          </a:xfrm>
          <a:prstGeom prst="rect">
            <a:avLst/>
          </a:prstGeom>
        </p:spPr>
        <p:txBody>
          <a:bodyPr lIns="0" tIns="0" rIns="0" bIns="0" rtlCol="0" anchor="t">
            <a:spAutoFit/>
          </a:bodyPr>
          <a:lstStyle/>
          <a:p>
            <a:pPr algn="l">
              <a:lnSpc>
                <a:spcPts val="2799"/>
              </a:lnSpc>
            </a:pPr>
            <a:r>
              <a:rPr lang="en-US" sz="1999" b="1">
                <a:solidFill>
                  <a:srgbClr val="1E1E49"/>
                </a:solidFill>
                <a:latin typeface="Gotham Bold"/>
                <a:ea typeface="Gotham Bold"/>
                <a:cs typeface="Gotham Bold"/>
                <a:sym typeface="Gotham Bold"/>
              </a:rPr>
              <a:t>Vortrag</a:t>
            </a:r>
          </a:p>
          <a:p>
            <a:pPr algn="l">
              <a:lnSpc>
                <a:spcPts val="2799"/>
              </a:lnSpc>
            </a:pPr>
            <a:r>
              <a:rPr lang="en-US" sz="1999">
                <a:solidFill>
                  <a:srgbClr val="1E1E49"/>
                </a:solidFill>
                <a:latin typeface="Gotham"/>
                <a:ea typeface="Gotham"/>
                <a:cs typeface="Gotham"/>
                <a:sym typeface="Gotham"/>
              </a:rPr>
              <a:t>Christian Monier</a:t>
            </a:r>
          </a:p>
          <a:p>
            <a:pPr algn="l">
              <a:lnSpc>
                <a:spcPts val="2799"/>
              </a:lnSpc>
            </a:pPr>
            <a:r>
              <a:rPr lang="en-US" sz="1999">
                <a:solidFill>
                  <a:srgbClr val="1E1E49"/>
                </a:solidFill>
                <a:latin typeface="Gotham"/>
                <a:ea typeface="Gotham"/>
                <a:cs typeface="Gotham"/>
                <a:sym typeface="Gotham"/>
              </a:rPr>
              <a:t>Die asiatische Hornisse</a:t>
            </a:r>
          </a:p>
          <a:p>
            <a:pPr algn="l">
              <a:lnSpc>
                <a:spcPts val="2799"/>
              </a:lnSpc>
            </a:pPr>
            <a:r>
              <a:rPr lang="en-US" sz="1999">
                <a:solidFill>
                  <a:srgbClr val="1E1E49"/>
                </a:solidFill>
                <a:latin typeface="Gotham"/>
                <a:ea typeface="Gotham"/>
                <a:cs typeface="Gotham"/>
                <a:sym typeface="Gotham"/>
              </a:rPr>
              <a:t>80 Teilnehmende</a:t>
            </a:r>
          </a:p>
        </p:txBody>
      </p:sp>
      <p:grpSp>
        <p:nvGrpSpPr>
          <p:cNvPr id="8" name="Group 8"/>
          <p:cNvGrpSpPr/>
          <p:nvPr/>
        </p:nvGrpSpPr>
        <p:grpSpPr>
          <a:xfrm>
            <a:off x="764808" y="544326"/>
            <a:ext cx="3262540" cy="3262527"/>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34648" r="-23317"/>
              </a:stretch>
            </a:blipFill>
          </p:spPr>
        </p:sp>
      </p:grpSp>
      <p:sp>
        <p:nvSpPr>
          <p:cNvPr id="10" name="Freeform 10"/>
          <p:cNvSpPr/>
          <p:nvPr/>
        </p:nvSpPr>
        <p:spPr>
          <a:xfrm>
            <a:off x="9267928" y="269439"/>
            <a:ext cx="2747461" cy="4318209"/>
          </a:xfrm>
          <a:custGeom>
            <a:avLst/>
            <a:gdLst/>
            <a:ahLst/>
            <a:cxnLst/>
            <a:rect l="l" t="t" r="r" b="b"/>
            <a:pathLst>
              <a:path w="2747461" h="4318209">
                <a:moveTo>
                  <a:pt x="0" y="0"/>
                </a:moveTo>
                <a:lnTo>
                  <a:pt x="2747461" y="0"/>
                </a:lnTo>
                <a:lnTo>
                  <a:pt x="2747461" y="4318209"/>
                </a:lnTo>
                <a:lnTo>
                  <a:pt x="0" y="4318209"/>
                </a:lnTo>
                <a:lnTo>
                  <a:pt x="0" y="0"/>
                </a:lnTo>
                <a:close/>
              </a:path>
            </a:pathLst>
          </a:custGeom>
          <a:blipFill>
            <a:blip r:embed="rId6"/>
            <a:stretch>
              <a:fillRect/>
            </a:stretch>
          </a:blipFill>
        </p:spPr>
      </p:sp>
      <p:sp>
        <p:nvSpPr>
          <p:cNvPr id="11" name="Freeform 11"/>
          <p:cNvSpPr/>
          <p:nvPr/>
        </p:nvSpPr>
        <p:spPr>
          <a:xfrm>
            <a:off x="13217978" y="4599170"/>
            <a:ext cx="3464849" cy="5263062"/>
          </a:xfrm>
          <a:custGeom>
            <a:avLst/>
            <a:gdLst/>
            <a:ahLst/>
            <a:cxnLst/>
            <a:rect l="l" t="t" r="r" b="b"/>
            <a:pathLst>
              <a:path w="3464849" h="5263062">
                <a:moveTo>
                  <a:pt x="0" y="0"/>
                </a:moveTo>
                <a:lnTo>
                  <a:pt x="3464849" y="0"/>
                </a:lnTo>
                <a:lnTo>
                  <a:pt x="3464849" y="5263061"/>
                </a:lnTo>
                <a:lnTo>
                  <a:pt x="0" y="5263061"/>
                </a:lnTo>
                <a:lnTo>
                  <a:pt x="0" y="0"/>
                </a:lnTo>
                <a:close/>
              </a:path>
            </a:pathLst>
          </a:custGeom>
          <a:blipFill>
            <a:blip r:embed="rId7"/>
            <a:stretch>
              <a:fillRect/>
            </a:stretch>
          </a:blipFill>
        </p:spPr>
      </p:sp>
      <p:sp>
        <p:nvSpPr>
          <p:cNvPr id="12" name="TextBox 12"/>
          <p:cNvSpPr txBox="1"/>
          <p:nvPr/>
        </p:nvSpPr>
        <p:spPr>
          <a:xfrm>
            <a:off x="2869531" y="4438423"/>
            <a:ext cx="1840831" cy="523875"/>
          </a:xfrm>
          <a:prstGeom prst="rect">
            <a:avLst/>
          </a:prstGeom>
        </p:spPr>
        <p:txBody>
          <a:bodyPr lIns="0" tIns="0" rIns="0" bIns="0" rtlCol="0" anchor="t">
            <a:spAutoFit/>
          </a:bodyPr>
          <a:lstStyle/>
          <a:p>
            <a:pPr algn="l">
              <a:lnSpc>
                <a:spcPts val="4200"/>
              </a:lnSpc>
            </a:pPr>
            <a:r>
              <a:rPr lang="en-US" sz="3000" b="1">
                <a:solidFill>
                  <a:srgbClr val="1E1E49"/>
                </a:solidFill>
                <a:latin typeface="Gotham Bold"/>
                <a:ea typeface="Gotham Bold"/>
                <a:cs typeface="Gotham Bold"/>
                <a:sym typeface="Gotham Bold"/>
              </a:rPr>
              <a:t>APRIL</a:t>
            </a:r>
          </a:p>
        </p:txBody>
      </p:sp>
      <p:sp>
        <p:nvSpPr>
          <p:cNvPr id="13" name="TextBox 13"/>
          <p:cNvSpPr txBox="1"/>
          <p:nvPr/>
        </p:nvSpPr>
        <p:spPr>
          <a:xfrm>
            <a:off x="12515432" y="504825"/>
            <a:ext cx="1840831" cy="523875"/>
          </a:xfrm>
          <a:prstGeom prst="rect">
            <a:avLst/>
          </a:prstGeom>
        </p:spPr>
        <p:txBody>
          <a:bodyPr lIns="0" tIns="0" rIns="0" bIns="0" rtlCol="0" anchor="t">
            <a:spAutoFit/>
          </a:bodyPr>
          <a:lstStyle/>
          <a:p>
            <a:pPr algn="l">
              <a:lnSpc>
                <a:spcPts val="4200"/>
              </a:lnSpc>
            </a:pPr>
            <a:r>
              <a:rPr lang="en-US" sz="3000" b="1">
                <a:solidFill>
                  <a:srgbClr val="1E1E49"/>
                </a:solidFill>
                <a:latin typeface="Gotham Bold"/>
                <a:ea typeface="Gotham Bold"/>
                <a:cs typeface="Gotham Bold"/>
                <a:sym typeface="Gotham Bold"/>
              </a:rPr>
              <a:t>MAI</a:t>
            </a:r>
          </a:p>
        </p:txBody>
      </p:sp>
      <p:sp>
        <p:nvSpPr>
          <p:cNvPr id="14" name="TextBox 14"/>
          <p:cNvSpPr txBox="1"/>
          <p:nvPr/>
        </p:nvSpPr>
        <p:spPr>
          <a:xfrm>
            <a:off x="9532000" y="5340838"/>
            <a:ext cx="1840831" cy="523875"/>
          </a:xfrm>
          <a:prstGeom prst="rect">
            <a:avLst/>
          </a:prstGeom>
        </p:spPr>
        <p:txBody>
          <a:bodyPr lIns="0" tIns="0" rIns="0" bIns="0" rtlCol="0" anchor="t">
            <a:spAutoFit/>
          </a:bodyPr>
          <a:lstStyle/>
          <a:p>
            <a:pPr algn="l">
              <a:lnSpc>
                <a:spcPts val="4200"/>
              </a:lnSpc>
            </a:pPr>
            <a:r>
              <a:rPr lang="en-US" sz="3000" b="1">
                <a:solidFill>
                  <a:srgbClr val="1E1E49"/>
                </a:solidFill>
                <a:latin typeface="Gotham Bold"/>
                <a:ea typeface="Gotham Bold"/>
                <a:cs typeface="Gotham Bold"/>
                <a:sym typeface="Gotham Bold"/>
              </a:rPr>
              <a:t>JUNI</a:t>
            </a:r>
          </a:p>
        </p:txBody>
      </p:sp>
      <p:sp>
        <p:nvSpPr>
          <p:cNvPr id="15" name="TextBox 15"/>
          <p:cNvSpPr txBox="1"/>
          <p:nvPr/>
        </p:nvSpPr>
        <p:spPr>
          <a:xfrm>
            <a:off x="1221583" y="5695723"/>
            <a:ext cx="3535745" cy="1406524"/>
          </a:xfrm>
          <a:prstGeom prst="rect">
            <a:avLst/>
          </a:prstGeom>
        </p:spPr>
        <p:txBody>
          <a:bodyPr lIns="0" tIns="0" rIns="0" bIns="0" rtlCol="0" anchor="t">
            <a:spAutoFit/>
          </a:bodyPr>
          <a:lstStyle/>
          <a:p>
            <a:pPr algn="l">
              <a:lnSpc>
                <a:spcPts val="2800"/>
              </a:lnSpc>
            </a:pPr>
            <a:r>
              <a:rPr lang="en-US" sz="2000" b="1">
                <a:solidFill>
                  <a:srgbClr val="1E1E49"/>
                </a:solidFill>
                <a:latin typeface="Gotham Bold"/>
                <a:ea typeface="Gotham Bold"/>
                <a:cs typeface="Gotham Bold"/>
                <a:sym typeface="Gotham Bold"/>
              </a:rPr>
              <a:t>Lesung</a:t>
            </a:r>
          </a:p>
          <a:p>
            <a:pPr algn="l">
              <a:lnSpc>
                <a:spcPts val="2800"/>
              </a:lnSpc>
            </a:pPr>
            <a:r>
              <a:rPr lang="en-US" sz="2000">
                <a:solidFill>
                  <a:srgbClr val="1E1E49"/>
                </a:solidFill>
                <a:latin typeface="Gotham"/>
                <a:ea typeface="Gotham"/>
                <a:cs typeface="Gotham"/>
                <a:sym typeface="Gotham"/>
              </a:rPr>
              <a:t>Mechthild Borrmann</a:t>
            </a:r>
          </a:p>
          <a:p>
            <a:pPr algn="l">
              <a:lnSpc>
                <a:spcPts val="2800"/>
              </a:lnSpc>
            </a:pPr>
            <a:r>
              <a:rPr lang="en-US" sz="2000">
                <a:solidFill>
                  <a:srgbClr val="1E1E49"/>
                </a:solidFill>
                <a:latin typeface="Gotham"/>
                <a:ea typeface="Gotham"/>
                <a:cs typeface="Gotham"/>
                <a:sym typeface="Gotham"/>
              </a:rPr>
              <a:t>Feldpost</a:t>
            </a:r>
          </a:p>
          <a:p>
            <a:pPr algn="l">
              <a:lnSpc>
                <a:spcPts val="2800"/>
              </a:lnSpc>
            </a:pPr>
            <a:r>
              <a:rPr lang="en-US" sz="2000">
                <a:solidFill>
                  <a:srgbClr val="1E1E49"/>
                </a:solidFill>
                <a:latin typeface="Gotham"/>
                <a:ea typeface="Gotham"/>
                <a:cs typeface="Gotham"/>
                <a:sym typeface="Gotham"/>
              </a:rPr>
              <a:t>120 Teilnehmende</a:t>
            </a:r>
          </a:p>
        </p:txBody>
      </p:sp>
      <p:sp>
        <p:nvSpPr>
          <p:cNvPr id="16" name="TextBox 16"/>
          <p:cNvSpPr txBox="1"/>
          <p:nvPr/>
        </p:nvSpPr>
        <p:spPr>
          <a:xfrm>
            <a:off x="13081881" y="1272302"/>
            <a:ext cx="3136009" cy="1406524"/>
          </a:xfrm>
          <a:prstGeom prst="rect">
            <a:avLst/>
          </a:prstGeom>
        </p:spPr>
        <p:txBody>
          <a:bodyPr lIns="0" tIns="0" rIns="0" bIns="0" rtlCol="0" anchor="t">
            <a:spAutoFit/>
          </a:bodyPr>
          <a:lstStyle/>
          <a:p>
            <a:pPr algn="l">
              <a:lnSpc>
                <a:spcPts val="2800"/>
              </a:lnSpc>
            </a:pPr>
            <a:r>
              <a:rPr lang="en-US" sz="2000" b="1">
                <a:solidFill>
                  <a:srgbClr val="1E1E49"/>
                </a:solidFill>
                <a:latin typeface="Gotham Bold"/>
                <a:ea typeface="Gotham Bold"/>
                <a:cs typeface="Gotham Bold"/>
                <a:sym typeface="Gotham Bold"/>
              </a:rPr>
              <a:t>Lesung</a:t>
            </a:r>
          </a:p>
          <a:p>
            <a:pPr algn="l">
              <a:lnSpc>
                <a:spcPts val="2800"/>
              </a:lnSpc>
            </a:pPr>
            <a:r>
              <a:rPr lang="en-US" sz="2000">
                <a:solidFill>
                  <a:srgbClr val="1E1E49"/>
                </a:solidFill>
                <a:latin typeface="Gotham"/>
                <a:ea typeface="Gotham"/>
                <a:cs typeface="Gotham"/>
                <a:sym typeface="Gotham"/>
              </a:rPr>
              <a:t>Krimifestival</a:t>
            </a:r>
          </a:p>
          <a:p>
            <a:pPr algn="l">
              <a:lnSpc>
                <a:spcPts val="2800"/>
              </a:lnSpc>
            </a:pPr>
            <a:r>
              <a:rPr lang="en-US" sz="2000">
                <a:solidFill>
                  <a:srgbClr val="1E1E49"/>
                </a:solidFill>
                <a:latin typeface="Gotham"/>
                <a:ea typeface="Gotham"/>
                <a:cs typeface="Gotham"/>
                <a:sym typeface="Gotham"/>
              </a:rPr>
              <a:t>Pickert, Pölter &amp; Pistolen</a:t>
            </a:r>
          </a:p>
          <a:p>
            <a:pPr algn="l">
              <a:lnSpc>
                <a:spcPts val="2800"/>
              </a:lnSpc>
            </a:pPr>
            <a:r>
              <a:rPr lang="en-US" sz="2000">
                <a:solidFill>
                  <a:srgbClr val="1E1E49"/>
                </a:solidFill>
                <a:latin typeface="Gotham"/>
                <a:ea typeface="Gotham"/>
                <a:cs typeface="Gotham"/>
                <a:sym typeface="Gotham"/>
              </a:rPr>
              <a:t>95 Teilnehmende</a:t>
            </a:r>
          </a:p>
        </p:txBody>
      </p:sp>
      <p:sp>
        <p:nvSpPr>
          <p:cNvPr id="17" name="TextBox 17"/>
          <p:cNvSpPr txBox="1"/>
          <p:nvPr/>
        </p:nvSpPr>
        <p:spPr>
          <a:xfrm>
            <a:off x="10159995" y="6375172"/>
            <a:ext cx="3710787" cy="1758949"/>
          </a:xfrm>
          <a:prstGeom prst="rect">
            <a:avLst/>
          </a:prstGeom>
        </p:spPr>
        <p:txBody>
          <a:bodyPr lIns="0" tIns="0" rIns="0" bIns="0" rtlCol="0" anchor="t">
            <a:spAutoFit/>
          </a:bodyPr>
          <a:lstStyle/>
          <a:p>
            <a:pPr algn="l">
              <a:lnSpc>
                <a:spcPts val="2800"/>
              </a:lnSpc>
            </a:pPr>
            <a:r>
              <a:rPr lang="en-US" sz="2000" b="1">
                <a:solidFill>
                  <a:srgbClr val="1E1E49"/>
                </a:solidFill>
                <a:latin typeface="Gotham Bold"/>
                <a:ea typeface="Gotham Bold"/>
                <a:cs typeface="Gotham Bold"/>
                <a:sym typeface="Gotham Bold"/>
              </a:rPr>
              <a:t>Lesung</a:t>
            </a:r>
          </a:p>
          <a:p>
            <a:pPr algn="l">
              <a:lnSpc>
                <a:spcPts val="2800"/>
              </a:lnSpc>
            </a:pPr>
            <a:r>
              <a:rPr lang="en-US" sz="2000">
                <a:solidFill>
                  <a:srgbClr val="1E1E49"/>
                </a:solidFill>
                <a:latin typeface="Gotham"/>
                <a:ea typeface="Gotham"/>
                <a:cs typeface="Gotham"/>
                <a:sym typeface="Gotham"/>
              </a:rPr>
              <a:t>Klimalesestaffel</a:t>
            </a:r>
          </a:p>
          <a:p>
            <a:pPr algn="l">
              <a:lnSpc>
                <a:spcPts val="2800"/>
              </a:lnSpc>
            </a:pPr>
            <a:r>
              <a:rPr lang="en-US" sz="2000">
                <a:solidFill>
                  <a:srgbClr val="1E1E49"/>
                </a:solidFill>
                <a:latin typeface="Gotham"/>
                <a:ea typeface="Gotham"/>
                <a:cs typeface="Gotham"/>
                <a:sym typeface="Gotham"/>
              </a:rPr>
              <a:t>Andreas Heineke</a:t>
            </a:r>
          </a:p>
          <a:p>
            <a:pPr algn="l">
              <a:lnSpc>
                <a:spcPts val="2800"/>
              </a:lnSpc>
            </a:pPr>
            <a:r>
              <a:rPr lang="en-US" sz="2000">
                <a:solidFill>
                  <a:srgbClr val="1E1E49"/>
                </a:solidFill>
                <a:latin typeface="Gotham"/>
                <a:ea typeface="Gotham"/>
                <a:cs typeface="Gotham"/>
                <a:sym typeface="Gotham"/>
              </a:rPr>
              <a:t>Auslese à la Provence</a:t>
            </a:r>
          </a:p>
          <a:p>
            <a:pPr algn="l">
              <a:lnSpc>
                <a:spcPts val="2800"/>
              </a:lnSpc>
            </a:pPr>
            <a:r>
              <a:rPr lang="en-US" sz="2000">
                <a:solidFill>
                  <a:srgbClr val="1E1E49"/>
                </a:solidFill>
                <a:latin typeface="Gotham"/>
                <a:ea typeface="Gotham"/>
                <a:cs typeface="Gotham"/>
                <a:sym typeface="Gotham"/>
              </a:rPr>
              <a:t>49 Teilnehmende</a:t>
            </a:r>
          </a:p>
        </p:txBody>
      </p:sp>
      <p:sp>
        <p:nvSpPr>
          <p:cNvPr id="18" name="Freeform 18"/>
          <p:cNvSpPr/>
          <p:nvPr/>
        </p:nvSpPr>
        <p:spPr>
          <a:xfrm>
            <a:off x="14661433" y="414795"/>
            <a:ext cx="2597867" cy="613905"/>
          </a:xfrm>
          <a:custGeom>
            <a:avLst/>
            <a:gdLst/>
            <a:ahLst/>
            <a:cxnLst/>
            <a:rect l="l" t="t" r="r" b="b"/>
            <a:pathLst>
              <a:path w="2597867" h="613905">
                <a:moveTo>
                  <a:pt x="0" y="0"/>
                </a:moveTo>
                <a:lnTo>
                  <a:pt x="2597867" y="0"/>
                </a:lnTo>
                <a:lnTo>
                  <a:pt x="2597867" y="613905"/>
                </a:lnTo>
                <a:lnTo>
                  <a:pt x="0" y="613905"/>
                </a:lnTo>
                <a:lnTo>
                  <a:pt x="0" y="0"/>
                </a:lnTo>
                <a:close/>
              </a:path>
            </a:pathLst>
          </a:custGeom>
          <a:blipFill>
            <a:blip r:embed="rId8"/>
            <a:stretch>
              <a:fillRect/>
            </a:stretch>
          </a:blipFill>
        </p:spPr>
      </p:sp>
      <p:sp>
        <p:nvSpPr>
          <p:cNvPr id="19" name="TextBox 19"/>
          <p:cNvSpPr txBox="1"/>
          <p:nvPr/>
        </p:nvSpPr>
        <p:spPr>
          <a:xfrm>
            <a:off x="4450434" y="3705253"/>
            <a:ext cx="3458519" cy="174624"/>
          </a:xfrm>
          <a:prstGeom prst="rect">
            <a:avLst/>
          </a:prstGeom>
        </p:spPr>
        <p:txBody>
          <a:bodyPr lIns="0" tIns="0" rIns="0" bIns="0" rtlCol="0" anchor="t">
            <a:spAutoFit/>
          </a:bodyPr>
          <a:lstStyle/>
          <a:p>
            <a:pPr algn="l">
              <a:lnSpc>
                <a:spcPts val="1400"/>
              </a:lnSpc>
            </a:pPr>
            <a:r>
              <a:rPr lang="en-US" sz="1000">
                <a:solidFill>
                  <a:srgbClr val="1E1E49"/>
                </a:solidFill>
                <a:latin typeface="Gotham"/>
                <a:ea typeface="Gotham"/>
                <a:cs typeface="Gotham"/>
                <a:sym typeface="Gotham"/>
              </a:rPr>
              <a:t>Kooperation mit dem Förderverein der Stadtbibliothek</a:t>
            </a:r>
          </a:p>
        </p:txBody>
      </p:sp>
      <p:sp>
        <p:nvSpPr>
          <p:cNvPr id="20" name="TextBox 20"/>
          <p:cNvSpPr txBox="1"/>
          <p:nvPr/>
        </p:nvSpPr>
        <p:spPr>
          <a:xfrm>
            <a:off x="1221583" y="7111772"/>
            <a:ext cx="3458519" cy="174624"/>
          </a:xfrm>
          <a:prstGeom prst="rect">
            <a:avLst/>
          </a:prstGeom>
        </p:spPr>
        <p:txBody>
          <a:bodyPr lIns="0" tIns="0" rIns="0" bIns="0" rtlCol="0" anchor="t">
            <a:spAutoFit/>
          </a:bodyPr>
          <a:lstStyle/>
          <a:p>
            <a:pPr algn="l">
              <a:lnSpc>
                <a:spcPts val="1400"/>
              </a:lnSpc>
            </a:pPr>
            <a:r>
              <a:rPr lang="en-US" sz="1000">
                <a:solidFill>
                  <a:srgbClr val="1E1E49"/>
                </a:solidFill>
                <a:latin typeface="Gotham"/>
                <a:ea typeface="Gotham"/>
                <a:cs typeface="Gotham"/>
                <a:sym typeface="Gotham"/>
              </a:rPr>
              <a:t>Kooperation mit dem Förderverein der Stadtbibliothek</a:t>
            </a:r>
          </a:p>
        </p:txBody>
      </p:sp>
      <p:sp>
        <p:nvSpPr>
          <p:cNvPr id="21" name="TextBox 21"/>
          <p:cNvSpPr txBox="1"/>
          <p:nvPr/>
        </p:nvSpPr>
        <p:spPr>
          <a:xfrm>
            <a:off x="13081881" y="2664440"/>
            <a:ext cx="3458519" cy="174624"/>
          </a:xfrm>
          <a:prstGeom prst="rect">
            <a:avLst/>
          </a:prstGeom>
        </p:spPr>
        <p:txBody>
          <a:bodyPr lIns="0" tIns="0" rIns="0" bIns="0" rtlCol="0" anchor="t">
            <a:spAutoFit/>
          </a:bodyPr>
          <a:lstStyle/>
          <a:p>
            <a:pPr algn="l">
              <a:lnSpc>
                <a:spcPts val="1400"/>
              </a:lnSpc>
            </a:pPr>
            <a:r>
              <a:rPr lang="en-US" sz="1000">
                <a:solidFill>
                  <a:srgbClr val="1E1E49"/>
                </a:solidFill>
                <a:latin typeface="Gotham"/>
                <a:ea typeface="Gotham"/>
                <a:cs typeface="Gotham"/>
                <a:sym typeface="Gotham"/>
              </a:rPr>
              <a:t>Kooperation mit dem Förderverein der Stadtbibliothek</a:t>
            </a:r>
          </a:p>
        </p:txBody>
      </p:sp>
      <p:sp>
        <p:nvSpPr>
          <p:cNvPr id="22" name="TextBox 22"/>
          <p:cNvSpPr txBox="1"/>
          <p:nvPr/>
        </p:nvSpPr>
        <p:spPr>
          <a:xfrm>
            <a:off x="10159995" y="8105547"/>
            <a:ext cx="3458519" cy="346074"/>
          </a:xfrm>
          <a:prstGeom prst="rect">
            <a:avLst/>
          </a:prstGeom>
        </p:spPr>
        <p:txBody>
          <a:bodyPr lIns="0" tIns="0" rIns="0" bIns="0" rtlCol="0" anchor="t">
            <a:spAutoFit/>
          </a:bodyPr>
          <a:lstStyle/>
          <a:p>
            <a:pPr algn="l">
              <a:lnSpc>
                <a:spcPts val="1400"/>
              </a:lnSpc>
            </a:pPr>
            <a:r>
              <a:rPr lang="en-US" sz="1000">
                <a:solidFill>
                  <a:srgbClr val="1E1E49"/>
                </a:solidFill>
                <a:latin typeface="Gotham"/>
                <a:ea typeface="Gotham"/>
                <a:cs typeface="Gotham"/>
                <a:sym typeface="Gotham"/>
              </a:rPr>
              <a:t>Kooperation mit dem Förderverein der</a:t>
            </a:r>
          </a:p>
          <a:p>
            <a:pPr algn="l">
              <a:lnSpc>
                <a:spcPts val="1400"/>
              </a:lnSpc>
            </a:pPr>
            <a:r>
              <a:rPr lang="en-US" sz="1000">
                <a:solidFill>
                  <a:srgbClr val="1E1E49"/>
                </a:solidFill>
                <a:latin typeface="Gotham"/>
                <a:ea typeface="Gotham"/>
                <a:cs typeface="Gotham"/>
                <a:sym typeface="Gotham"/>
              </a:rPr>
              <a:t>Stadtbibliothek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Freeform 2"/>
          <p:cNvSpPr/>
          <p:nvPr/>
        </p:nvSpPr>
        <p:spPr>
          <a:xfrm>
            <a:off x="849454" y="4416834"/>
            <a:ext cx="39750" cy="1561592"/>
          </a:xfrm>
          <a:custGeom>
            <a:avLst/>
            <a:gdLst/>
            <a:ahLst/>
            <a:cxnLst/>
            <a:rect l="l" t="t" r="r" b="b"/>
            <a:pathLst>
              <a:path w="39750" h="1561592">
                <a:moveTo>
                  <a:pt x="0" y="0"/>
                </a:moveTo>
                <a:lnTo>
                  <a:pt x="39749" y="0"/>
                </a:lnTo>
                <a:lnTo>
                  <a:pt x="39749" y="1561591"/>
                </a:lnTo>
                <a:lnTo>
                  <a:pt x="0" y="1561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52154" y="4930140"/>
            <a:ext cx="39750" cy="1561592"/>
          </a:xfrm>
          <a:custGeom>
            <a:avLst/>
            <a:gdLst/>
            <a:ahLst/>
            <a:cxnLst/>
            <a:rect l="l" t="t" r="r" b="b"/>
            <a:pathLst>
              <a:path w="39750" h="1561592">
                <a:moveTo>
                  <a:pt x="0" y="0"/>
                </a:moveTo>
                <a:lnTo>
                  <a:pt x="39749" y="0"/>
                </a:lnTo>
                <a:lnTo>
                  <a:pt x="39749" y="1561592"/>
                </a:lnTo>
                <a:lnTo>
                  <a:pt x="0" y="1561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929319" y="5229225"/>
            <a:ext cx="39750" cy="1561592"/>
          </a:xfrm>
          <a:custGeom>
            <a:avLst/>
            <a:gdLst/>
            <a:ahLst/>
            <a:cxnLst/>
            <a:rect l="l" t="t" r="r" b="b"/>
            <a:pathLst>
              <a:path w="39750" h="1561592">
                <a:moveTo>
                  <a:pt x="0" y="0"/>
                </a:moveTo>
                <a:lnTo>
                  <a:pt x="39749" y="0"/>
                </a:lnTo>
                <a:lnTo>
                  <a:pt x="39749" y="1561592"/>
                </a:lnTo>
                <a:lnTo>
                  <a:pt x="0" y="1561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210146" y="5513069"/>
            <a:ext cx="39750" cy="1561592"/>
          </a:xfrm>
          <a:custGeom>
            <a:avLst/>
            <a:gdLst/>
            <a:ahLst/>
            <a:cxnLst/>
            <a:rect l="l" t="t" r="r" b="b"/>
            <a:pathLst>
              <a:path w="39750" h="1561592">
                <a:moveTo>
                  <a:pt x="0" y="0"/>
                </a:moveTo>
                <a:lnTo>
                  <a:pt x="39750" y="0"/>
                </a:lnTo>
                <a:lnTo>
                  <a:pt x="39750" y="1561592"/>
                </a:lnTo>
                <a:lnTo>
                  <a:pt x="0" y="1561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741892" y="1871970"/>
            <a:ext cx="39750" cy="1561592"/>
          </a:xfrm>
          <a:custGeom>
            <a:avLst/>
            <a:gdLst/>
            <a:ahLst/>
            <a:cxnLst/>
            <a:rect l="l" t="t" r="r" b="b"/>
            <a:pathLst>
              <a:path w="39750" h="1561592">
                <a:moveTo>
                  <a:pt x="0" y="0"/>
                </a:moveTo>
                <a:lnTo>
                  <a:pt x="39749" y="0"/>
                </a:lnTo>
                <a:lnTo>
                  <a:pt x="39749" y="1561592"/>
                </a:lnTo>
                <a:lnTo>
                  <a:pt x="0" y="1561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1249896" y="2855242"/>
            <a:ext cx="39750" cy="1561592"/>
          </a:xfrm>
          <a:custGeom>
            <a:avLst/>
            <a:gdLst/>
            <a:ahLst/>
            <a:cxnLst/>
            <a:rect l="l" t="t" r="r" b="b"/>
            <a:pathLst>
              <a:path w="39750" h="1561592">
                <a:moveTo>
                  <a:pt x="0" y="0"/>
                </a:moveTo>
                <a:lnTo>
                  <a:pt x="39749" y="0"/>
                </a:lnTo>
                <a:lnTo>
                  <a:pt x="39749" y="1561592"/>
                </a:lnTo>
                <a:lnTo>
                  <a:pt x="0" y="1561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4989026" y="3043545"/>
            <a:ext cx="39750" cy="1561592"/>
          </a:xfrm>
          <a:custGeom>
            <a:avLst/>
            <a:gdLst/>
            <a:ahLst/>
            <a:cxnLst/>
            <a:rect l="l" t="t" r="r" b="b"/>
            <a:pathLst>
              <a:path w="39750" h="1561592">
                <a:moveTo>
                  <a:pt x="0" y="0"/>
                </a:moveTo>
                <a:lnTo>
                  <a:pt x="39750" y="0"/>
                </a:lnTo>
                <a:lnTo>
                  <a:pt x="39750" y="1561592"/>
                </a:lnTo>
                <a:lnTo>
                  <a:pt x="0" y="1561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491815" y="563513"/>
            <a:ext cx="2100990" cy="3335695"/>
          </a:xfrm>
          <a:custGeom>
            <a:avLst/>
            <a:gdLst/>
            <a:ahLst/>
            <a:cxnLst/>
            <a:rect l="l" t="t" r="r" b="b"/>
            <a:pathLst>
              <a:path w="2100990" h="3335695">
                <a:moveTo>
                  <a:pt x="0" y="0"/>
                </a:moveTo>
                <a:lnTo>
                  <a:pt x="2100990" y="0"/>
                </a:lnTo>
                <a:lnTo>
                  <a:pt x="2100990" y="3335695"/>
                </a:lnTo>
                <a:lnTo>
                  <a:pt x="0" y="3335695"/>
                </a:lnTo>
                <a:lnTo>
                  <a:pt x="0" y="0"/>
                </a:lnTo>
                <a:close/>
              </a:path>
            </a:pathLst>
          </a:custGeom>
          <a:blipFill>
            <a:blip r:embed="rId4"/>
            <a:stretch>
              <a:fillRect/>
            </a:stretch>
          </a:blipFill>
        </p:spPr>
      </p:sp>
      <p:sp>
        <p:nvSpPr>
          <p:cNvPr id="10" name="Freeform 10"/>
          <p:cNvSpPr/>
          <p:nvPr/>
        </p:nvSpPr>
        <p:spPr>
          <a:xfrm>
            <a:off x="14509777" y="203252"/>
            <a:ext cx="2878833" cy="4401885"/>
          </a:xfrm>
          <a:custGeom>
            <a:avLst/>
            <a:gdLst/>
            <a:ahLst/>
            <a:cxnLst/>
            <a:rect l="l" t="t" r="r" b="b"/>
            <a:pathLst>
              <a:path w="2878833" h="4401885">
                <a:moveTo>
                  <a:pt x="0" y="0"/>
                </a:moveTo>
                <a:lnTo>
                  <a:pt x="2878833" y="0"/>
                </a:lnTo>
                <a:lnTo>
                  <a:pt x="2878833" y="4401885"/>
                </a:lnTo>
                <a:lnTo>
                  <a:pt x="0" y="4401885"/>
                </a:lnTo>
                <a:lnTo>
                  <a:pt x="0" y="0"/>
                </a:lnTo>
                <a:close/>
              </a:path>
            </a:pathLst>
          </a:custGeom>
          <a:blipFill>
            <a:blip r:embed="rId5"/>
            <a:stretch>
              <a:fillRect/>
            </a:stretch>
          </a:blipFill>
        </p:spPr>
      </p:sp>
      <p:sp>
        <p:nvSpPr>
          <p:cNvPr id="11" name="Freeform 11"/>
          <p:cNvSpPr/>
          <p:nvPr/>
        </p:nvSpPr>
        <p:spPr>
          <a:xfrm>
            <a:off x="7919420" y="391556"/>
            <a:ext cx="2899575" cy="4213581"/>
          </a:xfrm>
          <a:custGeom>
            <a:avLst/>
            <a:gdLst/>
            <a:ahLst/>
            <a:cxnLst/>
            <a:rect l="l" t="t" r="r" b="b"/>
            <a:pathLst>
              <a:path w="2899575" h="4213581">
                <a:moveTo>
                  <a:pt x="0" y="0"/>
                </a:moveTo>
                <a:lnTo>
                  <a:pt x="2899575" y="0"/>
                </a:lnTo>
                <a:lnTo>
                  <a:pt x="2899575" y="4213581"/>
                </a:lnTo>
                <a:lnTo>
                  <a:pt x="0" y="4213581"/>
                </a:lnTo>
                <a:lnTo>
                  <a:pt x="0" y="0"/>
                </a:lnTo>
                <a:close/>
              </a:path>
            </a:pathLst>
          </a:custGeom>
          <a:blipFill>
            <a:blip r:embed="rId6"/>
            <a:stretch>
              <a:fillRect/>
            </a:stretch>
          </a:blipFill>
        </p:spPr>
      </p:sp>
      <p:sp>
        <p:nvSpPr>
          <p:cNvPr id="12" name="TextBox 12"/>
          <p:cNvSpPr txBox="1"/>
          <p:nvPr/>
        </p:nvSpPr>
        <p:spPr>
          <a:xfrm>
            <a:off x="2592805" y="3892959"/>
            <a:ext cx="1840831" cy="523875"/>
          </a:xfrm>
          <a:prstGeom prst="rect">
            <a:avLst/>
          </a:prstGeom>
        </p:spPr>
        <p:txBody>
          <a:bodyPr lIns="0" tIns="0" rIns="0" bIns="0" rtlCol="0" anchor="t">
            <a:spAutoFit/>
          </a:bodyPr>
          <a:lstStyle/>
          <a:p>
            <a:pPr algn="l">
              <a:lnSpc>
                <a:spcPts val="4200"/>
              </a:lnSpc>
            </a:pPr>
            <a:r>
              <a:rPr lang="en-US" sz="3000" b="1">
                <a:solidFill>
                  <a:srgbClr val="1E1E49"/>
                </a:solidFill>
                <a:latin typeface="Gotham Bold"/>
                <a:ea typeface="Gotham Bold"/>
                <a:cs typeface="Gotham Bold"/>
                <a:sym typeface="Gotham Bold"/>
              </a:rPr>
              <a:t>JULI</a:t>
            </a:r>
          </a:p>
        </p:txBody>
      </p:sp>
      <p:sp>
        <p:nvSpPr>
          <p:cNvPr id="13" name="TextBox 13"/>
          <p:cNvSpPr txBox="1"/>
          <p:nvPr/>
        </p:nvSpPr>
        <p:spPr>
          <a:xfrm>
            <a:off x="10653330" y="4710063"/>
            <a:ext cx="1840831" cy="523875"/>
          </a:xfrm>
          <a:prstGeom prst="rect">
            <a:avLst/>
          </a:prstGeom>
        </p:spPr>
        <p:txBody>
          <a:bodyPr lIns="0" tIns="0" rIns="0" bIns="0" rtlCol="0" anchor="t">
            <a:spAutoFit/>
          </a:bodyPr>
          <a:lstStyle/>
          <a:p>
            <a:pPr algn="l">
              <a:lnSpc>
                <a:spcPts val="4200"/>
              </a:lnSpc>
            </a:pPr>
            <a:r>
              <a:rPr lang="en-US" sz="3000" b="1">
                <a:solidFill>
                  <a:srgbClr val="1E1E49"/>
                </a:solidFill>
                <a:latin typeface="Gotham Bold"/>
                <a:ea typeface="Gotham Bold"/>
                <a:cs typeface="Gotham Bold"/>
                <a:sym typeface="Gotham Bold"/>
              </a:rPr>
              <a:t>AUGUST</a:t>
            </a:r>
          </a:p>
        </p:txBody>
      </p:sp>
      <p:sp>
        <p:nvSpPr>
          <p:cNvPr id="14" name="TextBox 14"/>
          <p:cNvSpPr txBox="1"/>
          <p:nvPr/>
        </p:nvSpPr>
        <p:spPr>
          <a:xfrm>
            <a:off x="15454299" y="4619625"/>
            <a:ext cx="2460711" cy="523875"/>
          </a:xfrm>
          <a:prstGeom prst="rect">
            <a:avLst/>
          </a:prstGeom>
        </p:spPr>
        <p:txBody>
          <a:bodyPr lIns="0" tIns="0" rIns="0" bIns="0" rtlCol="0" anchor="t">
            <a:spAutoFit/>
          </a:bodyPr>
          <a:lstStyle/>
          <a:p>
            <a:pPr algn="l">
              <a:lnSpc>
                <a:spcPts val="4200"/>
              </a:lnSpc>
            </a:pPr>
            <a:r>
              <a:rPr lang="en-US" sz="3000" b="1">
                <a:solidFill>
                  <a:srgbClr val="1E1E49"/>
                </a:solidFill>
                <a:latin typeface="Gotham Bold"/>
                <a:ea typeface="Gotham Bold"/>
                <a:cs typeface="Gotham Bold"/>
                <a:sym typeface="Gotham Bold"/>
              </a:rPr>
              <a:t>SEPTEMBER</a:t>
            </a:r>
          </a:p>
        </p:txBody>
      </p:sp>
      <p:sp>
        <p:nvSpPr>
          <p:cNvPr id="15" name="TextBox 15"/>
          <p:cNvSpPr txBox="1"/>
          <p:nvPr/>
        </p:nvSpPr>
        <p:spPr>
          <a:xfrm>
            <a:off x="1162855" y="4506864"/>
            <a:ext cx="3535745" cy="1406524"/>
          </a:xfrm>
          <a:prstGeom prst="rect">
            <a:avLst/>
          </a:prstGeom>
        </p:spPr>
        <p:txBody>
          <a:bodyPr lIns="0" tIns="0" rIns="0" bIns="0" rtlCol="0" anchor="t">
            <a:spAutoFit/>
          </a:bodyPr>
          <a:lstStyle/>
          <a:p>
            <a:pPr algn="l">
              <a:lnSpc>
                <a:spcPts val="2800"/>
              </a:lnSpc>
            </a:pPr>
            <a:r>
              <a:rPr lang="en-US" sz="2000" b="1">
                <a:solidFill>
                  <a:srgbClr val="1E1E49"/>
                </a:solidFill>
                <a:latin typeface="Gotham Bold"/>
                <a:ea typeface="Gotham Bold"/>
                <a:cs typeface="Gotham Bold"/>
                <a:sym typeface="Gotham Bold"/>
              </a:rPr>
              <a:t>Kulturrucksack</a:t>
            </a:r>
          </a:p>
          <a:p>
            <a:pPr algn="l">
              <a:lnSpc>
                <a:spcPts val="2800"/>
              </a:lnSpc>
            </a:pPr>
            <a:r>
              <a:rPr lang="en-US" sz="2000">
                <a:solidFill>
                  <a:srgbClr val="1E1E49"/>
                </a:solidFill>
                <a:latin typeface="Gotham"/>
                <a:ea typeface="Gotham"/>
                <a:cs typeface="Gotham"/>
                <a:sym typeface="Gotham"/>
              </a:rPr>
              <a:t>Julia Ures</a:t>
            </a:r>
          </a:p>
          <a:p>
            <a:pPr algn="l">
              <a:lnSpc>
                <a:spcPts val="2800"/>
              </a:lnSpc>
            </a:pPr>
            <a:r>
              <a:rPr lang="en-US" sz="2000">
                <a:solidFill>
                  <a:srgbClr val="1E1E49"/>
                </a:solidFill>
                <a:latin typeface="Gotham"/>
                <a:ea typeface="Gotham"/>
                <a:cs typeface="Gotham"/>
                <a:sym typeface="Gotham"/>
              </a:rPr>
              <a:t>Die rasenden Reporter</a:t>
            </a:r>
          </a:p>
          <a:p>
            <a:pPr algn="l">
              <a:lnSpc>
                <a:spcPts val="2800"/>
              </a:lnSpc>
            </a:pPr>
            <a:r>
              <a:rPr lang="en-US" sz="2000">
                <a:solidFill>
                  <a:srgbClr val="1E1E49"/>
                </a:solidFill>
                <a:latin typeface="Gotham"/>
                <a:ea typeface="Gotham"/>
                <a:cs typeface="Gotham"/>
                <a:sym typeface="Gotham"/>
              </a:rPr>
              <a:t>9 Teilnehmende</a:t>
            </a:r>
          </a:p>
        </p:txBody>
      </p:sp>
      <p:sp>
        <p:nvSpPr>
          <p:cNvPr id="16" name="TextBox 16"/>
          <p:cNvSpPr txBox="1"/>
          <p:nvPr/>
        </p:nvSpPr>
        <p:spPr>
          <a:xfrm>
            <a:off x="4540361" y="5315712"/>
            <a:ext cx="2624984" cy="1758949"/>
          </a:xfrm>
          <a:prstGeom prst="rect">
            <a:avLst/>
          </a:prstGeom>
        </p:spPr>
        <p:txBody>
          <a:bodyPr lIns="0" tIns="0" rIns="0" bIns="0" rtlCol="0" anchor="t">
            <a:spAutoFit/>
          </a:bodyPr>
          <a:lstStyle/>
          <a:p>
            <a:pPr algn="l">
              <a:lnSpc>
                <a:spcPts val="2800"/>
              </a:lnSpc>
            </a:pPr>
            <a:r>
              <a:rPr lang="en-US" sz="2000" b="1">
                <a:solidFill>
                  <a:srgbClr val="1E1E49"/>
                </a:solidFill>
                <a:latin typeface="Gotham Bold"/>
                <a:ea typeface="Gotham Bold"/>
                <a:cs typeface="Gotham Bold"/>
                <a:sym typeface="Gotham Bold"/>
              </a:rPr>
              <a:t>Lesung für Kinder</a:t>
            </a:r>
          </a:p>
          <a:p>
            <a:pPr algn="l">
              <a:lnSpc>
                <a:spcPts val="2800"/>
              </a:lnSpc>
            </a:pPr>
            <a:r>
              <a:rPr lang="en-US" sz="2000">
                <a:solidFill>
                  <a:srgbClr val="1E1E49"/>
                </a:solidFill>
                <a:latin typeface="Gotham"/>
                <a:ea typeface="Gotham"/>
                <a:cs typeface="Gotham"/>
                <a:sym typeface="Gotham"/>
              </a:rPr>
              <a:t>Jochen Till</a:t>
            </a:r>
          </a:p>
          <a:p>
            <a:pPr algn="l">
              <a:lnSpc>
                <a:spcPts val="2800"/>
              </a:lnSpc>
            </a:pPr>
            <a:r>
              <a:rPr lang="en-US" sz="2000">
                <a:solidFill>
                  <a:srgbClr val="1E1E49"/>
                </a:solidFill>
                <a:latin typeface="Gotham"/>
                <a:ea typeface="Gotham"/>
                <a:cs typeface="Gotham"/>
                <a:sym typeface="Gotham"/>
              </a:rPr>
              <a:t>Zooschule, T-Rex, Luzifer Junior</a:t>
            </a:r>
          </a:p>
          <a:p>
            <a:pPr algn="l">
              <a:lnSpc>
                <a:spcPts val="2800"/>
              </a:lnSpc>
            </a:pPr>
            <a:r>
              <a:rPr lang="en-US" sz="2000">
                <a:solidFill>
                  <a:srgbClr val="1E1E49"/>
                </a:solidFill>
                <a:latin typeface="Gotham"/>
                <a:ea typeface="Gotham"/>
                <a:cs typeface="Gotham"/>
                <a:sym typeface="Gotham"/>
              </a:rPr>
              <a:t>54 Teilnehmende</a:t>
            </a:r>
          </a:p>
        </p:txBody>
      </p:sp>
      <p:sp>
        <p:nvSpPr>
          <p:cNvPr id="17" name="TextBox 17"/>
          <p:cNvSpPr txBox="1"/>
          <p:nvPr/>
        </p:nvSpPr>
        <p:spPr>
          <a:xfrm>
            <a:off x="16171745" y="5186313"/>
            <a:ext cx="3099339" cy="701674"/>
          </a:xfrm>
          <a:prstGeom prst="rect">
            <a:avLst/>
          </a:prstGeom>
        </p:spPr>
        <p:txBody>
          <a:bodyPr lIns="0" tIns="0" rIns="0" bIns="0" rtlCol="0" anchor="t">
            <a:spAutoFit/>
          </a:bodyPr>
          <a:lstStyle/>
          <a:p>
            <a:pPr algn="l">
              <a:lnSpc>
                <a:spcPts val="2800"/>
              </a:lnSpc>
            </a:pPr>
            <a:r>
              <a:rPr lang="en-US" sz="2000" b="1">
                <a:solidFill>
                  <a:srgbClr val="1E1E49"/>
                </a:solidFill>
                <a:latin typeface="Gotham Bold"/>
                <a:ea typeface="Gotham Bold"/>
                <a:cs typeface="Gotham Bold"/>
                <a:sym typeface="Gotham Bold"/>
              </a:rPr>
              <a:t>Weltkindertag</a:t>
            </a:r>
          </a:p>
          <a:p>
            <a:pPr algn="l">
              <a:lnSpc>
                <a:spcPts val="2800"/>
              </a:lnSpc>
            </a:pPr>
            <a:r>
              <a:rPr lang="en-US" sz="2000">
                <a:solidFill>
                  <a:srgbClr val="1E1E49"/>
                </a:solidFill>
                <a:latin typeface="Gotham"/>
                <a:ea typeface="Gotham"/>
                <a:cs typeface="Gotham"/>
                <a:sym typeface="Gotham"/>
              </a:rPr>
              <a:t>Bastelaktion</a:t>
            </a:r>
          </a:p>
        </p:txBody>
      </p:sp>
      <p:sp>
        <p:nvSpPr>
          <p:cNvPr id="18" name="TextBox 18"/>
          <p:cNvSpPr txBox="1"/>
          <p:nvPr/>
        </p:nvSpPr>
        <p:spPr>
          <a:xfrm>
            <a:off x="11573746" y="5603776"/>
            <a:ext cx="3710787" cy="1758949"/>
          </a:xfrm>
          <a:prstGeom prst="rect">
            <a:avLst/>
          </a:prstGeom>
        </p:spPr>
        <p:txBody>
          <a:bodyPr lIns="0" tIns="0" rIns="0" bIns="0" rtlCol="0" anchor="t">
            <a:spAutoFit/>
          </a:bodyPr>
          <a:lstStyle/>
          <a:p>
            <a:pPr algn="l">
              <a:lnSpc>
                <a:spcPts val="2800"/>
              </a:lnSpc>
            </a:pPr>
            <a:r>
              <a:rPr lang="en-US" sz="2000" b="1">
                <a:solidFill>
                  <a:srgbClr val="1E1E49"/>
                </a:solidFill>
                <a:latin typeface="Gotham Bold"/>
                <a:ea typeface="Gotham Bold"/>
                <a:cs typeface="Gotham Bold"/>
                <a:sym typeface="Gotham Bold"/>
              </a:rPr>
              <a:t>Hederauenfest</a:t>
            </a:r>
          </a:p>
          <a:p>
            <a:pPr algn="l">
              <a:lnSpc>
                <a:spcPts val="2800"/>
              </a:lnSpc>
            </a:pPr>
            <a:r>
              <a:rPr lang="en-US" sz="2000">
                <a:solidFill>
                  <a:srgbClr val="1E1E49"/>
                </a:solidFill>
                <a:latin typeface="Gotham"/>
                <a:ea typeface="Gotham"/>
                <a:cs typeface="Gotham"/>
                <a:sym typeface="Gotham"/>
              </a:rPr>
              <a:t>Abschlussfeier Sommerleseclub</a:t>
            </a:r>
          </a:p>
          <a:p>
            <a:pPr algn="l">
              <a:lnSpc>
                <a:spcPts val="2800"/>
              </a:lnSpc>
            </a:pPr>
            <a:r>
              <a:rPr lang="en-US" sz="2000">
                <a:solidFill>
                  <a:srgbClr val="1E1E49"/>
                </a:solidFill>
                <a:latin typeface="Gotham"/>
                <a:ea typeface="Gotham"/>
                <a:cs typeface="Gotham"/>
                <a:sym typeface="Gotham"/>
              </a:rPr>
              <a:t>Flohmarkt</a:t>
            </a:r>
          </a:p>
          <a:p>
            <a:pPr algn="l">
              <a:lnSpc>
                <a:spcPts val="2800"/>
              </a:lnSpc>
            </a:pPr>
            <a:r>
              <a:rPr lang="en-US" sz="2000">
                <a:solidFill>
                  <a:srgbClr val="1E1E49"/>
                </a:solidFill>
                <a:latin typeface="Gotham"/>
                <a:ea typeface="Gotham"/>
                <a:cs typeface="Gotham"/>
                <a:sym typeface="Gotham"/>
              </a:rPr>
              <a:t>Waffelverkauf</a:t>
            </a:r>
          </a:p>
        </p:txBody>
      </p:sp>
      <p:sp>
        <p:nvSpPr>
          <p:cNvPr id="19" name="TextBox 19"/>
          <p:cNvSpPr txBox="1"/>
          <p:nvPr/>
        </p:nvSpPr>
        <p:spPr>
          <a:xfrm>
            <a:off x="2930728" y="1516931"/>
            <a:ext cx="3585484" cy="1397000"/>
          </a:xfrm>
          <a:prstGeom prst="rect">
            <a:avLst/>
          </a:prstGeom>
        </p:spPr>
        <p:txBody>
          <a:bodyPr lIns="0" tIns="0" rIns="0" bIns="0" rtlCol="0" anchor="t">
            <a:spAutoFit/>
          </a:bodyPr>
          <a:lstStyle/>
          <a:p>
            <a:pPr algn="l">
              <a:lnSpc>
                <a:spcPts val="2799"/>
              </a:lnSpc>
            </a:pPr>
            <a:r>
              <a:rPr lang="en-US" sz="1999" b="1">
                <a:solidFill>
                  <a:srgbClr val="1E1E49"/>
                </a:solidFill>
                <a:latin typeface="Gotham Bold"/>
                <a:ea typeface="Gotham Bold"/>
                <a:cs typeface="Gotham Bold"/>
                <a:sym typeface="Gotham Bold"/>
              </a:rPr>
              <a:t>Sommerleseclub</a:t>
            </a:r>
          </a:p>
          <a:p>
            <a:pPr algn="l">
              <a:lnSpc>
                <a:spcPts val="2799"/>
              </a:lnSpc>
            </a:pPr>
            <a:r>
              <a:rPr lang="en-US" sz="1999">
                <a:solidFill>
                  <a:srgbClr val="1E1E49"/>
                </a:solidFill>
                <a:latin typeface="Gotham"/>
                <a:ea typeface="Gotham"/>
                <a:cs typeface="Gotham"/>
                <a:sym typeface="Gotham"/>
              </a:rPr>
              <a:t>233 Anmeldungen</a:t>
            </a:r>
          </a:p>
          <a:p>
            <a:pPr algn="l">
              <a:lnSpc>
                <a:spcPts val="2799"/>
              </a:lnSpc>
            </a:pPr>
            <a:r>
              <a:rPr lang="en-US" sz="1999">
                <a:solidFill>
                  <a:srgbClr val="1E1E49"/>
                </a:solidFill>
                <a:latin typeface="Gotham"/>
                <a:ea typeface="Gotham"/>
                <a:cs typeface="Gotham"/>
                <a:sym typeface="Gotham"/>
              </a:rPr>
              <a:t>156 erfolgreiche Teilnahmen</a:t>
            </a:r>
          </a:p>
          <a:p>
            <a:pPr algn="l">
              <a:lnSpc>
                <a:spcPts val="2799"/>
              </a:lnSpc>
            </a:pPr>
            <a:r>
              <a:rPr lang="en-US" sz="1999">
                <a:solidFill>
                  <a:srgbClr val="1E1E49"/>
                </a:solidFill>
                <a:latin typeface="Gotham"/>
                <a:ea typeface="Gotham"/>
                <a:cs typeface="Gotham"/>
                <a:sym typeface="Gotham"/>
              </a:rPr>
              <a:t>1660 genutzte Medien</a:t>
            </a:r>
          </a:p>
        </p:txBody>
      </p:sp>
      <p:sp>
        <p:nvSpPr>
          <p:cNvPr id="20" name="TextBox 20"/>
          <p:cNvSpPr txBox="1"/>
          <p:nvPr/>
        </p:nvSpPr>
        <p:spPr>
          <a:xfrm>
            <a:off x="11442045" y="2149783"/>
            <a:ext cx="3067732" cy="1749425"/>
          </a:xfrm>
          <a:prstGeom prst="rect">
            <a:avLst/>
          </a:prstGeom>
        </p:spPr>
        <p:txBody>
          <a:bodyPr lIns="0" tIns="0" rIns="0" bIns="0" rtlCol="0" anchor="t">
            <a:spAutoFit/>
          </a:bodyPr>
          <a:lstStyle/>
          <a:p>
            <a:pPr algn="l">
              <a:lnSpc>
                <a:spcPts val="2799"/>
              </a:lnSpc>
            </a:pPr>
            <a:r>
              <a:rPr lang="en-US" sz="1999" b="1">
                <a:solidFill>
                  <a:srgbClr val="1E1E49"/>
                </a:solidFill>
                <a:latin typeface="Gotham Bold"/>
                <a:ea typeface="Gotham Bold"/>
                <a:cs typeface="Gotham Bold"/>
                <a:sym typeface="Gotham Bold"/>
              </a:rPr>
              <a:t>Lesung für Kinder</a:t>
            </a:r>
          </a:p>
          <a:p>
            <a:pPr algn="l">
              <a:lnSpc>
                <a:spcPts val="2799"/>
              </a:lnSpc>
            </a:pPr>
            <a:r>
              <a:rPr lang="en-US" sz="1999">
                <a:solidFill>
                  <a:srgbClr val="1E1E49"/>
                </a:solidFill>
                <a:latin typeface="Gotham"/>
                <a:ea typeface="Gotham"/>
                <a:cs typeface="Gotham"/>
                <a:sym typeface="Gotham"/>
              </a:rPr>
              <a:t>Maren Graf</a:t>
            </a:r>
          </a:p>
          <a:p>
            <a:pPr algn="l">
              <a:lnSpc>
                <a:spcPts val="2799"/>
              </a:lnSpc>
            </a:pPr>
            <a:r>
              <a:rPr lang="en-US" sz="1999">
                <a:solidFill>
                  <a:srgbClr val="1E1E49"/>
                </a:solidFill>
                <a:latin typeface="Gotham"/>
                <a:ea typeface="Gotham"/>
                <a:cs typeface="Gotham"/>
                <a:sym typeface="Gotham"/>
              </a:rPr>
              <a:t>Ein Leuchtturmsommer voller Geheimnisse</a:t>
            </a:r>
          </a:p>
          <a:p>
            <a:pPr algn="l">
              <a:lnSpc>
                <a:spcPts val="2799"/>
              </a:lnSpc>
            </a:pPr>
            <a:r>
              <a:rPr lang="en-US" sz="1999">
                <a:solidFill>
                  <a:srgbClr val="1E1E49"/>
                </a:solidFill>
                <a:latin typeface="Gotham"/>
                <a:ea typeface="Gotham"/>
                <a:cs typeface="Gotham"/>
                <a:sym typeface="Gotham"/>
              </a:rPr>
              <a:t>68 Teilnehmende</a:t>
            </a:r>
          </a:p>
        </p:txBody>
      </p:sp>
      <p:sp>
        <p:nvSpPr>
          <p:cNvPr id="21" name="TextBox 21"/>
          <p:cNvSpPr txBox="1"/>
          <p:nvPr/>
        </p:nvSpPr>
        <p:spPr>
          <a:xfrm>
            <a:off x="5157955" y="3354441"/>
            <a:ext cx="4418931" cy="1397000"/>
          </a:xfrm>
          <a:prstGeom prst="rect">
            <a:avLst/>
          </a:prstGeom>
        </p:spPr>
        <p:txBody>
          <a:bodyPr lIns="0" tIns="0" rIns="0" bIns="0" rtlCol="0" anchor="t">
            <a:spAutoFit/>
          </a:bodyPr>
          <a:lstStyle/>
          <a:p>
            <a:pPr algn="l">
              <a:lnSpc>
                <a:spcPts val="2799"/>
              </a:lnSpc>
            </a:pPr>
            <a:r>
              <a:rPr lang="en-US" sz="1999" b="1">
                <a:solidFill>
                  <a:srgbClr val="1E1E49"/>
                </a:solidFill>
                <a:latin typeface="Gotham Bold"/>
                <a:ea typeface="Gotham Bold"/>
                <a:cs typeface="Gotham Bold"/>
                <a:sym typeface="Gotham Bold"/>
              </a:rPr>
              <a:t>Lesung für Kinder</a:t>
            </a:r>
          </a:p>
          <a:p>
            <a:pPr algn="l">
              <a:lnSpc>
                <a:spcPts val="2799"/>
              </a:lnSpc>
            </a:pPr>
            <a:r>
              <a:rPr lang="en-US" sz="1999">
                <a:solidFill>
                  <a:srgbClr val="1E1E49"/>
                </a:solidFill>
                <a:latin typeface="Gotham"/>
                <a:ea typeface="Gotham"/>
                <a:cs typeface="Gotham"/>
                <a:sym typeface="Gotham"/>
              </a:rPr>
              <a:t>Stefanie Erdmann</a:t>
            </a:r>
          </a:p>
          <a:p>
            <a:pPr algn="l">
              <a:lnSpc>
                <a:spcPts val="2799"/>
              </a:lnSpc>
            </a:pPr>
            <a:r>
              <a:rPr lang="en-US" sz="1999">
                <a:solidFill>
                  <a:srgbClr val="1E1E49"/>
                </a:solidFill>
                <a:latin typeface="Gotham"/>
                <a:ea typeface="Gotham"/>
                <a:cs typeface="Gotham"/>
                <a:sym typeface="Gotham"/>
              </a:rPr>
              <a:t>Club der Einhörner</a:t>
            </a:r>
          </a:p>
          <a:p>
            <a:pPr algn="l">
              <a:lnSpc>
                <a:spcPts val="2799"/>
              </a:lnSpc>
            </a:pPr>
            <a:r>
              <a:rPr lang="en-US" sz="1999">
                <a:solidFill>
                  <a:srgbClr val="1E1E49"/>
                </a:solidFill>
                <a:latin typeface="Gotham"/>
                <a:ea typeface="Gotham"/>
                <a:cs typeface="Gotham"/>
                <a:sym typeface="Gotham"/>
              </a:rPr>
              <a:t>17 Teilnehmende</a:t>
            </a:r>
          </a:p>
        </p:txBody>
      </p:sp>
      <p:grpSp>
        <p:nvGrpSpPr>
          <p:cNvPr id="22" name="Group 22"/>
          <p:cNvGrpSpPr/>
          <p:nvPr/>
        </p:nvGrpSpPr>
        <p:grpSpPr>
          <a:xfrm>
            <a:off x="1430580" y="6540216"/>
            <a:ext cx="3598196" cy="3598182"/>
            <a:chOff x="0" y="0"/>
            <a:chExt cx="6350000" cy="6349975"/>
          </a:xfrm>
        </p:grpSpPr>
        <p:sp>
          <p:nvSpPr>
            <p:cNvPr id="23" name="Freeform 2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t="-33498" b="-16501"/>
              </a:stretch>
            </a:blipFill>
          </p:spPr>
        </p:sp>
      </p:grpSp>
      <p:grpSp>
        <p:nvGrpSpPr>
          <p:cNvPr id="24" name="Group 24"/>
          <p:cNvGrpSpPr/>
          <p:nvPr/>
        </p:nvGrpSpPr>
        <p:grpSpPr>
          <a:xfrm>
            <a:off x="13690051" y="5978425"/>
            <a:ext cx="4159989" cy="4159972"/>
            <a:chOff x="0" y="0"/>
            <a:chExt cx="6350000" cy="6349975"/>
          </a:xfrm>
        </p:grpSpPr>
        <p:sp>
          <p:nvSpPr>
            <p:cNvPr id="25" name="Freeform 2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t="-104" b="-104"/>
              </a:stretch>
            </a:blipFill>
          </p:spPr>
        </p:sp>
      </p:grpSp>
      <p:grpSp>
        <p:nvGrpSpPr>
          <p:cNvPr id="26" name="Group 26"/>
          <p:cNvGrpSpPr/>
          <p:nvPr/>
        </p:nvGrpSpPr>
        <p:grpSpPr>
          <a:xfrm>
            <a:off x="7050157" y="5710936"/>
            <a:ext cx="4159989" cy="4159972"/>
            <a:chOff x="0" y="0"/>
            <a:chExt cx="6350000" cy="6349975"/>
          </a:xfrm>
        </p:grpSpPr>
        <p:sp>
          <p:nvSpPr>
            <p:cNvPr id="27" name="Freeform 2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t="-16666" b="-16666"/>
              </a:stretch>
            </a:blipFill>
          </p:spPr>
        </p:sp>
      </p:grpSp>
      <p:grpSp>
        <p:nvGrpSpPr>
          <p:cNvPr id="28" name="Group 28"/>
          <p:cNvGrpSpPr/>
          <p:nvPr/>
        </p:nvGrpSpPr>
        <p:grpSpPr>
          <a:xfrm>
            <a:off x="302979" y="6293865"/>
            <a:ext cx="2289826" cy="2289817"/>
            <a:chOff x="0" y="0"/>
            <a:chExt cx="6350000" cy="6349975"/>
          </a:xfrm>
        </p:grpSpPr>
        <p:sp>
          <p:nvSpPr>
            <p:cNvPr id="29" name="Freeform 2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b="-33495"/>
              </a:stretch>
            </a:blipFill>
          </p:spPr>
        </p:sp>
      </p:grpSp>
      <p:sp>
        <p:nvSpPr>
          <p:cNvPr id="30" name="Freeform 30"/>
          <p:cNvSpPr/>
          <p:nvPr/>
        </p:nvSpPr>
        <p:spPr>
          <a:xfrm>
            <a:off x="15454299" y="9455186"/>
            <a:ext cx="2597867" cy="613905"/>
          </a:xfrm>
          <a:custGeom>
            <a:avLst/>
            <a:gdLst/>
            <a:ahLst/>
            <a:cxnLst/>
            <a:rect l="l" t="t" r="r" b="b"/>
            <a:pathLst>
              <a:path w="2597867" h="613905">
                <a:moveTo>
                  <a:pt x="0" y="0"/>
                </a:moveTo>
                <a:lnTo>
                  <a:pt x="2597868" y="0"/>
                </a:lnTo>
                <a:lnTo>
                  <a:pt x="2597868" y="613905"/>
                </a:lnTo>
                <a:lnTo>
                  <a:pt x="0" y="613905"/>
                </a:lnTo>
                <a:lnTo>
                  <a:pt x="0" y="0"/>
                </a:lnTo>
                <a:close/>
              </a:path>
            </a:pathLst>
          </a:custGeom>
          <a:blipFill>
            <a:blip r:embed="rId11"/>
            <a:stretch>
              <a:fillRect/>
            </a:stretch>
          </a:blipFill>
        </p:spPr>
      </p:sp>
      <p:sp>
        <p:nvSpPr>
          <p:cNvPr id="31" name="TextBox 31"/>
          <p:cNvSpPr txBox="1"/>
          <p:nvPr/>
        </p:nvSpPr>
        <p:spPr>
          <a:xfrm>
            <a:off x="2930728" y="8806"/>
            <a:ext cx="4035694" cy="1546224"/>
          </a:xfrm>
          <a:prstGeom prst="rect">
            <a:avLst/>
          </a:prstGeom>
        </p:spPr>
        <p:txBody>
          <a:bodyPr lIns="0" tIns="0" rIns="0" bIns="0" rtlCol="0" anchor="t">
            <a:spAutoFit/>
          </a:bodyPr>
          <a:lstStyle/>
          <a:p>
            <a:pPr algn="l">
              <a:lnSpc>
                <a:spcPts val="1400"/>
              </a:lnSpc>
            </a:pPr>
            <a:r>
              <a:rPr lang="en-US" sz="1000">
                <a:solidFill>
                  <a:srgbClr val="1E1E49"/>
                </a:solidFill>
                <a:latin typeface="Gotham"/>
                <a:ea typeface="Gotham"/>
                <a:cs typeface="Gotham"/>
                <a:sym typeface="Gotham"/>
              </a:rPr>
              <a:t>unterstützt durch Auto-Bachem GmbH Bustouristik, Buchhandlung Meschede, Buchhandlung NicoLibri, Bürgerstiftung Salzkotten, Dreker-Bau GmbH, Großbäckerei Hölter KG, PTx Trimble GmbH, Niggemeyer - Treffpunkt Küche, Die Schülerhilfe, Volksbank Paderborn - Zweigniederlassung der VerbundVolksbank OWL eG und den Förderverein der Stadtbibliothek sowie dem Ministerium für Kultur und Wissenschaft des Landes NRW und der Fachstelle für öffentl. Bibliotheken NRW</a:t>
            </a:r>
          </a:p>
        </p:txBody>
      </p:sp>
      <p:sp>
        <p:nvSpPr>
          <p:cNvPr id="32" name="TextBox 32"/>
          <p:cNvSpPr txBox="1"/>
          <p:nvPr/>
        </p:nvSpPr>
        <p:spPr>
          <a:xfrm>
            <a:off x="5157955" y="4722866"/>
            <a:ext cx="3458519" cy="174624"/>
          </a:xfrm>
          <a:prstGeom prst="rect">
            <a:avLst/>
          </a:prstGeom>
        </p:spPr>
        <p:txBody>
          <a:bodyPr lIns="0" tIns="0" rIns="0" bIns="0" rtlCol="0" anchor="t">
            <a:spAutoFit/>
          </a:bodyPr>
          <a:lstStyle/>
          <a:p>
            <a:pPr algn="l">
              <a:lnSpc>
                <a:spcPts val="1400"/>
              </a:lnSpc>
            </a:pPr>
            <a:r>
              <a:rPr lang="en-US" sz="1000">
                <a:solidFill>
                  <a:srgbClr val="1E1E49"/>
                </a:solidFill>
                <a:latin typeface="Gotham"/>
                <a:ea typeface="Gotham"/>
                <a:cs typeface="Gotham"/>
                <a:sym typeface="Gotham"/>
              </a:rPr>
              <a:t>Kooperation mit dem Förderverein der Stadtbibliothek</a:t>
            </a:r>
          </a:p>
        </p:txBody>
      </p:sp>
      <p:sp>
        <p:nvSpPr>
          <p:cNvPr id="33" name="TextBox 33"/>
          <p:cNvSpPr txBox="1"/>
          <p:nvPr/>
        </p:nvSpPr>
        <p:spPr>
          <a:xfrm>
            <a:off x="4540361" y="7046086"/>
            <a:ext cx="3458519" cy="346074"/>
          </a:xfrm>
          <a:prstGeom prst="rect">
            <a:avLst/>
          </a:prstGeom>
        </p:spPr>
        <p:txBody>
          <a:bodyPr lIns="0" tIns="0" rIns="0" bIns="0" rtlCol="0" anchor="t">
            <a:spAutoFit/>
          </a:bodyPr>
          <a:lstStyle/>
          <a:p>
            <a:pPr algn="l">
              <a:lnSpc>
                <a:spcPts val="1400"/>
              </a:lnSpc>
            </a:pPr>
            <a:r>
              <a:rPr lang="en-US" sz="1000">
                <a:solidFill>
                  <a:srgbClr val="1E1E49"/>
                </a:solidFill>
                <a:latin typeface="Gotham"/>
                <a:ea typeface="Gotham"/>
                <a:cs typeface="Gotham"/>
                <a:sym typeface="Gotham"/>
              </a:rPr>
              <a:t>Kooperation mit dem Förderverein der</a:t>
            </a:r>
          </a:p>
          <a:p>
            <a:pPr algn="l">
              <a:lnSpc>
                <a:spcPts val="1400"/>
              </a:lnSpc>
            </a:pPr>
            <a:r>
              <a:rPr lang="en-US" sz="1000">
                <a:solidFill>
                  <a:srgbClr val="1E1E49"/>
                </a:solidFill>
                <a:latin typeface="Gotham"/>
                <a:ea typeface="Gotham"/>
                <a:cs typeface="Gotham"/>
                <a:sym typeface="Gotham"/>
              </a:rPr>
              <a:t>Stadtbibliothek</a:t>
            </a:r>
          </a:p>
        </p:txBody>
      </p:sp>
      <p:sp>
        <p:nvSpPr>
          <p:cNvPr id="34" name="TextBox 34"/>
          <p:cNvSpPr txBox="1"/>
          <p:nvPr/>
        </p:nvSpPr>
        <p:spPr>
          <a:xfrm>
            <a:off x="11442045" y="3884666"/>
            <a:ext cx="3458519" cy="346074"/>
          </a:xfrm>
          <a:prstGeom prst="rect">
            <a:avLst/>
          </a:prstGeom>
        </p:spPr>
        <p:txBody>
          <a:bodyPr lIns="0" tIns="0" rIns="0" bIns="0" rtlCol="0" anchor="t">
            <a:spAutoFit/>
          </a:bodyPr>
          <a:lstStyle/>
          <a:p>
            <a:pPr algn="l">
              <a:lnSpc>
                <a:spcPts val="1400"/>
              </a:lnSpc>
            </a:pPr>
            <a:r>
              <a:rPr lang="en-US" sz="1000">
                <a:solidFill>
                  <a:srgbClr val="1E1E49"/>
                </a:solidFill>
                <a:latin typeface="Gotham"/>
                <a:ea typeface="Gotham"/>
                <a:cs typeface="Gotham"/>
                <a:sym typeface="Gotham"/>
              </a:rPr>
              <a:t>Kooperation mit dem Förderverein der</a:t>
            </a:r>
          </a:p>
          <a:p>
            <a:pPr algn="l">
              <a:lnSpc>
                <a:spcPts val="1400"/>
              </a:lnSpc>
            </a:pPr>
            <a:r>
              <a:rPr lang="en-US" sz="1000">
                <a:solidFill>
                  <a:srgbClr val="1E1E49"/>
                </a:solidFill>
                <a:latin typeface="Gotham"/>
                <a:ea typeface="Gotham"/>
                <a:cs typeface="Gotham"/>
                <a:sym typeface="Gotham"/>
              </a:rPr>
              <a:t>Stadtbibliothek</a:t>
            </a:r>
          </a:p>
        </p:txBody>
      </p:sp>
      <p:sp>
        <p:nvSpPr>
          <p:cNvPr id="35" name="TextBox 35"/>
          <p:cNvSpPr txBox="1"/>
          <p:nvPr/>
        </p:nvSpPr>
        <p:spPr>
          <a:xfrm>
            <a:off x="11573746" y="7363586"/>
            <a:ext cx="3458519" cy="346074"/>
          </a:xfrm>
          <a:prstGeom prst="rect">
            <a:avLst/>
          </a:prstGeom>
        </p:spPr>
        <p:txBody>
          <a:bodyPr lIns="0" tIns="0" rIns="0" bIns="0" rtlCol="0" anchor="t">
            <a:spAutoFit/>
          </a:bodyPr>
          <a:lstStyle/>
          <a:p>
            <a:pPr algn="l">
              <a:lnSpc>
                <a:spcPts val="1400"/>
              </a:lnSpc>
            </a:pPr>
            <a:r>
              <a:rPr lang="en-US" sz="1000">
                <a:solidFill>
                  <a:srgbClr val="1E1E49"/>
                </a:solidFill>
                <a:latin typeface="Gotham"/>
                <a:ea typeface="Gotham"/>
                <a:cs typeface="Gotham"/>
                <a:sym typeface="Gotham"/>
              </a:rPr>
              <a:t>Kooperation mit dem Förderverein</a:t>
            </a:r>
          </a:p>
          <a:p>
            <a:pPr algn="l">
              <a:lnSpc>
                <a:spcPts val="1400"/>
              </a:lnSpc>
            </a:pPr>
            <a:r>
              <a:rPr lang="en-US" sz="1000">
                <a:solidFill>
                  <a:srgbClr val="1E1E49"/>
                </a:solidFill>
                <a:latin typeface="Gotham"/>
                <a:ea typeface="Gotham"/>
                <a:cs typeface="Gotham"/>
                <a:sym typeface="Gotham"/>
              </a:rPr>
              <a:t>der Stadtbibliothek</a:t>
            </a:r>
          </a:p>
        </p:txBody>
      </p:sp>
      <p:sp>
        <p:nvSpPr>
          <p:cNvPr id="36" name="TextBox 36"/>
          <p:cNvSpPr txBox="1"/>
          <p:nvPr/>
        </p:nvSpPr>
        <p:spPr>
          <a:xfrm>
            <a:off x="1168997" y="5894338"/>
            <a:ext cx="2847617" cy="336550"/>
          </a:xfrm>
          <a:prstGeom prst="rect">
            <a:avLst/>
          </a:prstGeom>
        </p:spPr>
        <p:txBody>
          <a:bodyPr lIns="0" tIns="0" rIns="0" bIns="0" rtlCol="0" anchor="t">
            <a:spAutoFit/>
          </a:bodyPr>
          <a:lstStyle/>
          <a:p>
            <a:pPr algn="l">
              <a:lnSpc>
                <a:spcPts val="1399"/>
              </a:lnSpc>
              <a:spcBef>
                <a:spcPct val="0"/>
              </a:spcBef>
            </a:pPr>
            <a:r>
              <a:rPr lang="en-US" sz="999">
                <a:solidFill>
                  <a:srgbClr val="1E1E49"/>
                </a:solidFill>
                <a:latin typeface="Gotham"/>
                <a:ea typeface="Gotham"/>
                <a:cs typeface="Gotham"/>
                <a:sym typeface="Gotham"/>
              </a:rPr>
              <a:t>Ministerium für Kultur und Wissenschaft des Landes NRW</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Freeform 2"/>
          <p:cNvSpPr/>
          <p:nvPr/>
        </p:nvSpPr>
        <p:spPr>
          <a:xfrm>
            <a:off x="433852" y="5667566"/>
            <a:ext cx="39750" cy="1561592"/>
          </a:xfrm>
          <a:custGeom>
            <a:avLst/>
            <a:gdLst/>
            <a:ahLst/>
            <a:cxnLst/>
            <a:rect l="l" t="t" r="r" b="b"/>
            <a:pathLst>
              <a:path w="39750" h="1561592">
                <a:moveTo>
                  <a:pt x="0" y="0"/>
                </a:moveTo>
                <a:lnTo>
                  <a:pt x="39749" y="0"/>
                </a:lnTo>
                <a:lnTo>
                  <a:pt x="39749" y="1561591"/>
                </a:lnTo>
                <a:lnTo>
                  <a:pt x="0" y="1561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249665" y="4166718"/>
            <a:ext cx="39750" cy="1561592"/>
          </a:xfrm>
          <a:custGeom>
            <a:avLst/>
            <a:gdLst/>
            <a:ahLst/>
            <a:cxnLst/>
            <a:rect l="l" t="t" r="r" b="b"/>
            <a:pathLst>
              <a:path w="39750" h="1561592">
                <a:moveTo>
                  <a:pt x="0" y="0"/>
                </a:moveTo>
                <a:lnTo>
                  <a:pt x="39750" y="0"/>
                </a:lnTo>
                <a:lnTo>
                  <a:pt x="39750" y="1561592"/>
                </a:lnTo>
                <a:lnTo>
                  <a:pt x="0" y="1561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289272" y="7908607"/>
            <a:ext cx="39750" cy="1561592"/>
          </a:xfrm>
          <a:custGeom>
            <a:avLst/>
            <a:gdLst/>
            <a:ahLst/>
            <a:cxnLst/>
            <a:rect l="l" t="t" r="r" b="b"/>
            <a:pathLst>
              <a:path w="39750" h="1561592">
                <a:moveTo>
                  <a:pt x="0" y="0"/>
                </a:moveTo>
                <a:lnTo>
                  <a:pt x="39749" y="0"/>
                </a:lnTo>
                <a:lnTo>
                  <a:pt x="39749" y="1561592"/>
                </a:lnTo>
                <a:lnTo>
                  <a:pt x="0" y="1561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3331323" y="2483148"/>
            <a:ext cx="39750" cy="1561592"/>
          </a:xfrm>
          <a:custGeom>
            <a:avLst/>
            <a:gdLst/>
            <a:ahLst/>
            <a:cxnLst/>
            <a:rect l="l" t="t" r="r" b="b"/>
            <a:pathLst>
              <a:path w="39750" h="1561592">
                <a:moveTo>
                  <a:pt x="0" y="0"/>
                </a:moveTo>
                <a:lnTo>
                  <a:pt x="39749" y="0"/>
                </a:lnTo>
                <a:lnTo>
                  <a:pt x="39749" y="1561592"/>
                </a:lnTo>
                <a:lnTo>
                  <a:pt x="0" y="1561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0090185" y="5193284"/>
            <a:ext cx="39750" cy="1561592"/>
          </a:xfrm>
          <a:custGeom>
            <a:avLst/>
            <a:gdLst/>
            <a:ahLst/>
            <a:cxnLst/>
            <a:rect l="l" t="t" r="r" b="b"/>
            <a:pathLst>
              <a:path w="39750" h="1561592">
                <a:moveTo>
                  <a:pt x="0" y="0"/>
                </a:moveTo>
                <a:lnTo>
                  <a:pt x="39750" y="0"/>
                </a:lnTo>
                <a:lnTo>
                  <a:pt x="39750" y="1561592"/>
                </a:lnTo>
                <a:lnTo>
                  <a:pt x="0" y="1561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9928322" y="2112524"/>
            <a:ext cx="39750" cy="1561592"/>
          </a:xfrm>
          <a:custGeom>
            <a:avLst/>
            <a:gdLst/>
            <a:ahLst/>
            <a:cxnLst/>
            <a:rect l="l" t="t" r="r" b="b"/>
            <a:pathLst>
              <a:path w="39750" h="1561592">
                <a:moveTo>
                  <a:pt x="0" y="0"/>
                </a:moveTo>
                <a:lnTo>
                  <a:pt x="39749" y="0"/>
                </a:lnTo>
                <a:lnTo>
                  <a:pt x="39749" y="1561592"/>
                </a:lnTo>
                <a:lnTo>
                  <a:pt x="0" y="1561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5277470" y="6214173"/>
            <a:ext cx="39750" cy="1561592"/>
          </a:xfrm>
          <a:custGeom>
            <a:avLst/>
            <a:gdLst/>
            <a:ahLst/>
            <a:cxnLst/>
            <a:rect l="l" t="t" r="r" b="b"/>
            <a:pathLst>
              <a:path w="39750" h="1561592">
                <a:moveTo>
                  <a:pt x="0" y="0"/>
                </a:moveTo>
                <a:lnTo>
                  <a:pt x="39750" y="0"/>
                </a:lnTo>
                <a:lnTo>
                  <a:pt x="39750" y="1561592"/>
                </a:lnTo>
                <a:lnTo>
                  <a:pt x="0" y="1561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453726" y="263942"/>
            <a:ext cx="2705582" cy="4438411"/>
          </a:xfrm>
          <a:custGeom>
            <a:avLst/>
            <a:gdLst/>
            <a:ahLst/>
            <a:cxnLst/>
            <a:rect l="l" t="t" r="r" b="b"/>
            <a:pathLst>
              <a:path w="2705582" h="4438411">
                <a:moveTo>
                  <a:pt x="0" y="0"/>
                </a:moveTo>
                <a:lnTo>
                  <a:pt x="2705582" y="0"/>
                </a:lnTo>
                <a:lnTo>
                  <a:pt x="2705582" y="4438412"/>
                </a:lnTo>
                <a:lnTo>
                  <a:pt x="0" y="4438412"/>
                </a:lnTo>
                <a:lnTo>
                  <a:pt x="0" y="0"/>
                </a:lnTo>
                <a:close/>
              </a:path>
            </a:pathLst>
          </a:custGeom>
          <a:blipFill>
            <a:blip r:embed="rId4"/>
            <a:stretch>
              <a:fillRect/>
            </a:stretch>
          </a:blipFill>
        </p:spPr>
      </p:sp>
      <p:sp>
        <p:nvSpPr>
          <p:cNvPr id="10" name="Freeform 10"/>
          <p:cNvSpPr/>
          <p:nvPr/>
        </p:nvSpPr>
        <p:spPr>
          <a:xfrm>
            <a:off x="2985921" y="5974080"/>
            <a:ext cx="2510485" cy="3877198"/>
          </a:xfrm>
          <a:custGeom>
            <a:avLst/>
            <a:gdLst/>
            <a:ahLst/>
            <a:cxnLst/>
            <a:rect l="l" t="t" r="r" b="b"/>
            <a:pathLst>
              <a:path w="2510485" h="3877198">
                <a:moveTo>
                  <a:pt x="0" y="0"/>
                </a:moveTo>
                <a:lnTo>
                  <a:pt x="2510485" y="0"/>
                </a:lnTo>
                <a:lnTo>
                  <a:pt x="2510485" y="3877198"/>
                </a:lnTo>
                <a:lnTo>
                  <a:pt x="0" y="3877198"/>
                </a:lnTo>
                <a:lnTo>
                  <a:pt x="0" y="0"/>
                </a:lnTo>
                <a:close/>
              </a:path>
            </a:pathLst>
          </a:custGeom>
          <a:blipFill>
            <a:blip r:embed="rId5"/>
            <a:stretch>
              <a:fillRect/>
            </a:stretch>
          </a:blipFill>
        </p:spPr>
      </p:sp>
      <p:sp>
        <p:nvSpPr>
          <p:cNvPr id="11" name="Freeform 11"/>
          <p:cNvSpPr/>
          <p:nvPr/>
        </p:nvSpPr>
        <p:spPr>
          <a:xfrm>
            <a:off x="5727442" y="5557459"/>
            <a:ext cx="2868968" cy="2875021"/>
          </a:xfrm>
          <a:custGeom>
            <a:avLst/>
            <a:gdLst/>
            <a:ahLst/>
            <a:cxnLst/>
            <a:rect l="l" t="t" r="r" b="b"/>
            <a:pathLst>
              <a:path w="2868968" h="2875021">
                <a:moveTo>
                  <a:pt x="0" y="0"/>
                </a:moveTo>
                <a:lnTo>
                  <a:pt x="2868968" y="0"/>
                </a:lnTo>
                <a:lnTo>
                  <a:pt x="2868968" y="2875020"/>
                </a:lnTo>
                <a:lnTo>
                  <a:pt x="0" y="2875020"/>
                </a:lnTo>
                <a:lnTo>
                  <a:pt x="0" y="0"/>
                </a:lnTo>
                <a:close/>
              </a:path>
            </a:pathLst>
          </a:custGeom>
          <a:blipFill>
            <a:blip r:embed="rId6"/>
            <a:stretch>
              <a:fillRect/>
            </a:stretch>
          </a:blipFill>
        </p:spPr>
      </p:sp>
      <p:sp>
        <p:nvSpPr>
          <p:cNvPr id="12" name="Freeform 12"/>
          <p:cNvSpPr/>
          <p:nvPr/>
        </p:nvSpPr>
        <p:spPr>
          <a:xfrm>
            <a:off x="6745705" y="212926"/>
            <a:ext cx="2883050" cy="4276524"/>
          </a:xfrm>
          <a:custGeom>
            <a:avLst/>
            <a:gdLst/>
            <a:ahLst/>
            <a:cxnLst/>
            <a:rect l="l" t="t" r="r" b="b"/>
            <a:pathLst>
              <a:path w="2883050" h="4276524">
                <a:moveTo>
                  <a:pt x="0" y="0"/>
                </a:moveTo>
                <a:lnTo>
                  <a:pt x="2883050" y="0"/>
                </a:lnTo>
                <a:lnTo>
                  <a:pt x="2883050" y="4276524"/>
                </a:lnTo>
                <a:lnTo>
                  <a:pt x="0" y="4276524"/>
                </a:lnTo>
                <a:lnTo>
                  <a:pt x="0" y="0"/>
                </a:lnTo>
                <a:close/>
              </a:path>
            </a:pathLst>
          </a:custGeom>
          <a:blipFill>
            <a:blip r:embed="rId7"/>
            <a:stretch>
              <a:fillRect/>
            </a:stretch>
          </a:blipFill>
        </p:spPr>
      </p:sp>
      <p:sp>
        <p:nvSpPr>
          <p:cNvPr id="13" name="TextBox 13"/>
          <p:cNvSpPr txBox="1"/>
          <p:nvPr/>
        </p:nvSpPr>
        <p:spPr>
          <a:xfrm>
            <a:off x="1469716" y="4898009"/>
            <a:ext cx="2329637" cy="523875"/>
          </a:xfrm>
          <a:prstGeom prst="rect">
            <a:avLst/>
          </a:prstGeom>
        </p:spPr>
        <p:txBody>
          <a:bodyPr lIns="0" tIns="0" rIns="0" bIns="0" rtlCol="0" anchor="t">
            <a:spAutoFit/>
          </a:bodyPr>
          <a:lstStyle/>
          <a:p>
            <a:pPr algn="l">
              <a:lnSpc>
                <a:spcPts val="4200"/>
              </a:lnSpc>
            </a:pPr>
            <a:r>
              <a:rPr lang="en-US" sz="3000" b="1">
                <a:solidFill>
                  <a:srgbClr val="1E1E49"/>
                </a:solidFill>
                <a:latin typeface="Gotham Bold"/>
                <a:ea typeface="Gotham Bold"/>
                <a:cs typeface="Gotham Bold"/>
                <a:sym typeface="Gotham Bold"/>
              </a:rPr>
              <a:t>OKTOBER</a:t>
            </a:r>
          </a:p>
        </p:txBody>
      </p:sp>
      <p:sp>
        <p:nvSpPr>
          <p:cNvPr id="14" name="TextBox 14"/>
          <p:cNvSpPr txBox="1"/>
          <p:nvPr/>
        </p:nvSpPr>
        <p:spPr>
          <a:xfrm>
            <a:off x="9928322" y="4194175"/>
            <a:ext cx="2408313" cy="523875"/>
          </a:xfrm>
          <a:prstGeom prst="rect">
            <a:avLst/>
          </a:prstGeom>
        </p:spPr>
        <p:txBody>
          <a:bodyPr lIns="0" tIns="0" rIns="0" bIns="0" rtlCol="0" anchor="t">
            <a:spAutoFit/>
          </a:bodyPr>
          <a:lstStyle/>
          <a:p>
            <a:pPr algn="l">
              <a:lnSpc>
                <a:spcPts val="4200"/>
              </a:lnSpc>
            </a:pPr>
            <a:r>
              <a:rPr lang="en-US" sz="3000" b="1">
                <a:solidFill>
                  <a:srgbClr val="1E1E49"/>
                </a:solidFill>
                <a:latin typeface="Gotham Bold"/>
                <a:ea typeface="Gotham Bold"/>
                <a:cs typeface="Gotham Bold"/>
                <a:sym typeface="Gotham Bold"/>
              </a:rPr>
              <a:t>NOVEMBER</a:t>
            </a:r>
          </a:p>
        </p:txBody>
      </p:sp>
      <p:sp>
        <p:nvSpPr>
          <p:cNvPr id="15" name="TextBox 15"/>
          <p:cNvSpPr txBox="1"/>
          <p:nvPr/>
        </p:nvSpPr>
        <p:spPr>
          <a:xfrm>
            <a:off x="14316221" y="5450205"/>
            <a:ext cx="2363948" cy="523875"/>
          </a:xfrm>
          <a:prstGeom prst="rect">
            <a:avLst/>
          </a:prstGeom>
        </p:spPr>
        <p:txBody>
          <a:bodyPr lIns="0" tIns="0" rIns="0" bIns="0" rtlCol="0" anchor="t">
            <a:spAutoFit/>
          </a:bodyPr>
          <a:lstStyle/>
          <a:p>
            <a:pPr algn="l">
              <a:lnSpc>
                <a:spcPts val="4200"/>
              </a:lnSpc>
            </a:pPr>
            <a:r>
              <a:rPr lang="en-US" sz="3000" b="1">
                <a:solidFill>
                  <a:srgbClr val="1E1E49"/>
                </a:solidFill>
                <a:latin typeface="Gotham Bold"/>
                <a:ea typeface="Gotham Bold"/>
                <a:cs typeface="Gotham Bold"/>
                <a:sym typeface="Gotham Bold"/>
              </a:rPr>
              <a:t>DEZEMBER</a:t>
            </a:r>
          </a:p>
        </p:txBody>
      </p:sp>
      <p:sp>
        <p:nvSpPr>
          <p:cNvPr id="16" name="TextBox 16"/>
          <p:cNvSpPr txBox="1"/>
          <p:nvPr/>
        </p:nvSpPr>
        <p:spPr>
          <a:xfrm>
            <a:off x="656066" y="5879910"/>
            <a:ext cx="3535745" cy="1406524"/>
          </a:xfrm>
          <a:prstGeom prst="rect">
            <a:avLst/>
          </a:prstGeom>
        </p:spPr>
        <p:txBody>
          <a:bodyPr lIns="0" tIns="0" rIns="0" bIns="0" rtlCol="0" anchor="t">
            <a:spAutoFit/>
          </a:bodyPr>
          <a:lstStyle/>
          <a:p>
            <a:pPr algn="l">
              <a:lnSpc>
                <a:spcPts val="2800"/>
              </a:lnSpc>
            </a:pPr>
            <a:r>
              <a:rPr lang="en-US" sz="2000" b="1">
                <a:solidFill>
                  <a:srgbClr val="1E1E49"/>
                </a:solidFill>
                <a:latin typeface="Gotham Bold"/>
                <a:ea typeface="Gotham Bold"/>
                <a:cs typeface="Gotham Bold"/>
                <a:sym typeface="Gotham Bold"/>
              </a:rPr>
              <a:t>Lesung</a:t>
            </a:r>
          </a:p>
          <a:p>
            <a:pPr algn="l">
              <a:lnSpc>
                <a:spcPts val="2800"/>
              </a:lnSpc>
            </a:pPr>
            <a:r>
              <a:rPr lang="en-US" sz="2000">
                <a:solidFill>
                  <a:srgbClr val="1E1E49"/>
                </a:solidFill>
                <a:latin typeface="Gotham"/>
                <a:ea typeface="Gotham"/>
                <a:cs typeface="Gotham"/>
                <a:sym typeface="Gotham"/>
              </a:rPr>
              <a:t>Vera Buck</a:t>
            </a:r>
          </a:p>
          <a:p>
            <a:pPr algn="l">
              <a:lnSpc>
                <a:spcPts val="2800"/>
              </a:lnSpc>
            </a:pPr>
            <a:r>
              <a:rPr lang="en-US" sz="2000">
                <a:solidFill>
                  <a:srgbClr val="1E1E49"/>
                </a:solidFill>
                <a:latin typeface="Gotham"/>
                <a:ea typeface="Gotham"/>
                <a:cs typeface="Gotham"/>
                <a:sym typeface="Gotham"/>
              </a:rPr>
              <a:t>Das Baumhaus</a:t>
            </a:r>
          </a:p>
          <a:p>
            <a:pPr algn="l">
              <a:lnSpc>
                <a:spcPts val="2800"/>
              </a:lnSpc>
            </a:pPr>
            <a:r>
              <a:rPr lang="en-US" sz="2000">
                <a:solidFill>
                  <a:srgbClr val="1E1E49"/>
                </a:solidFill>
                <a:latin typeface="Gotham"/>
                <a:ea typeface="Gotham"/>
                <a:cs typeface="Gotham"/>
                <a:sym typeface="Gotham"/>
              </a:rPr>
              <a:t>97 Teilnehmende</a:t>
            </a:r>
          </a:p>
        </p:txBody>
      </p:sp>
      <p:sp>
        <p:nvSpPr>
          <p:cNvPr id="17" name="TextBox 17"/>
          <p:cNvSpPr txBox="1"/>
          <p:nvPr/>
        </p:nvSpPr>
        <p:spPr>
          <a:xfrm>
            <a:off x="10310910" y="5349113"/>
            <a:ext cx="2624984" cy="1406524"/>
          </a:xfrm>
          <a:prstGeom prst="rect">
            <a:avLst/>
          </a:prstGeom>
        </p:spPr>
        <p:txBody>
          <a:bodyPr lIns="0" tIns="0" rIns="0" bIns="0" rtlCol="0" anchor="t">
            <a:spAutoFit/>
          </a:bodyPr>
          <a:lstStyle/>
          <a:p>
            <a:pPr algn="l">
              <a:lnSpc>
                <a:spcPts val="2800"/>
              </a:lnSpc>
            </a:pPr>
            <a:r>
              <a:rPr lang="en-US" sz="2000" b="1">
                <a:solidFill>
                  <a:srgbClr val="1E1E49"/>
                </a:solidFill>
                <a:latin typeface="Gotham Bold"/>
                <a:ea typeface="Gotham Bold"/>
                <a:cs typeface="Gotham Bold"/>
                <a:sym typeface="Gotham Bold"/>
              </a:rPr>
              <a:t>Martinimarkt</a:t>
            </a:r>
          </a:p>
          <a:p>
            <a:pPr algn="l">
              <a:lnSpc>
                <a:spcPts val="2800"/>
              </a:lnSpc>
            </a:pPr>
            <a:r>
              <a:rPr lang="en-US" sz="2000">
                <a:solidFill>
                  <a:srgbClr val="1E1E49"/>
                </a:solidFill>
                <a:latin typeface="Gotham"/>
                <a:ea typeface="Gotham"/>
                <a:cs typeface="Gotham"/>
                <a:sym typeface="Gotham"/>
              </a:rPr>
              <a:t>Drachen basteln</a:t>
            </a:r>
          </a:p>
          <a:p>
            <a:pPr algn="l">
              <a:lnSpc>
                <a:spcPts val="2800"/>
              </a:lnSpc>
            </a:pPr>
            <a:r>
              <a:rPr lang="en-US" sz="2000">
                <a:solidFill>
                  <a:srgbClr val="1E1E49"/>
                </a:solidFill>
                <a:latin typeface="Gotham"/>
                <a:ea typeface="Gotham"/>
                <a:cs typeface="Gotham"/>
                <a:sym typeface="Gotham"/>
              </a:rPr>
              <a:t>Waffelverkauf</a:t>
            </a:r>
          </a:p>
          <a:p>
            <a:pPr algn="l">
              <a:lnSpc>
                <a:spcPts val="2800"/>
              </a:lnSpc>
            </a:pPr>
            <a:r>
              <a:rPr lang="en-US" sz="2000">
                <a:solidFill>
                  <a:srgbClr val="1E1E49"/>
                </a:solidFill>
                <a:latin typeface="Gotham"/>
                <a:ea typeface="Gotham"/>
                <a:cs typeface="Gotham"/>
                <a:sym typeface="Gotham"/>
              </a:rPr>
              <a:t>Sonderöffnung</a:t>
            </a:r>
          </a:p>
        </p:txBody>
      </p:sp>
      <p:sp>
        <p:nvSpPr>
          <p:cNvPr id="18" name="TextBox 18"/>
          <p:cNvSpPr txBox="1"/>
          <p:nvPr/>
        </p:nvSpPr>
        <p:spPr>
          <a:xfrm>
            <a:off x="13422077" y="8299132"/>
            <a:ext cx="3710787" cy="1406524"/>
          </a:xfrm>
          <a:prstGeom prst="rect">
            <a:avLst/>
          </a:prstGeom>
        </p:spPr>
        <p:txBody>
          <a:bodyPr lIns="0" tIns="0" rIns="0" bIns="0" rtlCol="0" anchor="t">
            <a:spAutoFit/>
          </a:bodyPr>
          <a:lstStyle/>
          <a:p>
            <a:pPr algn="l">
              <a:lnSpc>
                <a:spcPts val="2800"/>
              </a:lnSpc>
            </a:pPr>
            <a:r>
              <a:rPr lang="en-US" sz="2000" b="1">
                <a:solidFill>
                  <a:srgbClr val="1E1E49"/>
                </a:solidFill>
                <a:latin typeface="Gotham Bold"/>
                <a:ea typeface="Gotham Bold"/>
                <a:cs typeface="Gotham Bold"/>
                <a:sym typeface="Gotham Bold"/>
              </a:rPr>
              <a:t>Adventsprogramm</a:t>
            </a:r>
          </a:p>
          <a:p>
            <a:pPr algn="l">
              <a:lnSpc>
                <a:spcPts val="2800"/>
              </a:lnSpc>
            </a:pPr>
            <a:r>
              <a:rPr lang="en-US" sz="2000">
                <a:solidFill>
                  <a:srgbClr val="1E1E49"/>
                </a:solidFill>
                <a:latin typeface="Gotham"/>
                <a:ea typeface="Gotham"/>
                <a:cs typeface="Gotham"/>
                <a:sym typeface="Gotham"/>
              </a:rPr>
              <a:t>MINT Weihnachtsspecial</a:t>
            </a:r>
          </a:p>
          <a:p>
            <a:pPr algn="l">
              <a:lnSpc>
                <a:spcPts val="2800"/>
              </a:lnSpc>
            </a:pPr>
            <a:r>
              <a:rPr lang="en-US" sz="2000">
                <a:solidFill>
                  <a:srgbClr val="1E1E49"/>
                </a:solidFill>
                <a:latin typeface="Gotham"/>
                <a:ea typeface="Gotham"/>
                <a:cs typeface="Gotham"/>
                <a:sym typeface="Gotham"/>
              </a:rPr>
              <a:t>Weihnachtliches Vorlesen</a:t>
            </a:r>
          </a:p>
          <a:p>
            <a:pPr algn="l">
              <a:lnSpc>
                <a:spcPts val="2800"/>
              </a:lnSpc>
            </a:pPr>
            <a:r>
              <a:rPr lang="en-US" sz="2000">
                <a:solidFill>
                  <a:srgbClr val="1E1E49"/>
                </a:solidFill>
                <a:latin typeface="Gotham"/>
                <a:ea typeface="Gotham"/>
                <a:cs typeface="Gotham"/>
                <a:sym typeface="Gotham"/>
              </a:rPr>
              <a:t>Weihnachtliches Basteln</a:t>
            </a:r>
          </a:p>
        </p:txBody>
      </p:sp>
      <p:sp>
        <p:nvSpPr>
          <p:cNvPr id="19" name="TextBox 19"/>
          <p:cNvSpPr txBox="1"/>
          <p:nvPr/>
        </p:nvSpPr>
        <p:spPr>
          <a:xfrm>
            <a:off x="3513947" y="2048632"/>
            <a:ext cx="2445616" cy="1397000"/>
          </a:xfrm>
          <a:prstGeom prst="rect">
            <a:avLst/>
          </a:prstGeom>
        </p:spPr>
        <p:txBody>
          <a:bodyPr lIns="0" tIns="0" rIns="0" bIns="0" rtlCol="0" anchor="t">
            <a:spAutoFit/>
          </a:bodyPr>
          <a:lstStyle/>
          <a:p>
            <a:pPr algn="l">
              <a:lnSpc>
                <a:spcPts val="2799"/>
              </a:lnSpc>
            </a:pPr>
            <a:r>
              <a:rPr lang="en-US" sz="1999" b="1">
                <a:solidFill>
                  <a:srgbClr val="1E1E49"/>
                </a:solidFill>
                <a:latin typeface="Gotham Bold"/>
                <a:ea typeface="Gotham Bold"/>
                <a:cs typeface="Gotham Bold"/>
                <a:sym typeface="Gotham Bold"/>
              </a:rPr>
              <a:t>Lesung</a:t>
            </a:r>
          </a:p>
          <a:p>
            <a:pPr algn="l">
              <a:lnSpc>
                <a:spcPts val="2799"/>
              </a:lnSpc>
            </a:pPr>
            <a:r>
              <a:rPr lang="en-US" sz="1999">
                <a:solidFill>
                  <a:srgbClr val="1E1E49"/>
                </a:solidFill>
                <a:latin typeface="Gotham"/>
                <a:ea typeface="Gotham"/>
                <a:cs typeface="Gotham"/>
                <a:sym typeface="Gotham"/>
              </a:rPr>
              <a:t>Macello Liscia</a:t>
            </a:r>
          </a:p>
          <a:p>
            <a:pPr algn="l">
              <a:lnSpc>
                <a:spcPts val="2799"/>
              </a:lnSpc>
            </a:pPr>
            <a:r>
              <a:rPr lang="en-US" sz="1999">
                <a:solidFill>
                  <a:srgbClr val="1E1E49"/>
                </a:solidFill>
                <a:latin typeface="Gotham"/>
                <a:ea typeface="Gotham"/>
                <a:cs typeface="Gotham"/>
                <a:sym typeface="Gotham"/>
              </a:rPr>
              <a:t>Einmal noch</a:t>
            </a:r>
          </a:p>
          <a:p>
            <a:pPr algn="l">
              <a:lnSpc>
                <a:spcPts val="2799"/>
              </a:lnSpc>
            </a:pPr>
            <a:r>
              <a:rPr lang="en-US" sz="1999">
                <a:solidFill>
                  <a:srgbClr val="1E1E49"/>
                </a:solidFill>
                <a:latin typeface="Gotham"/>
                <a:ea typeface="Gotham"/>
                <a:cs typeface="Gotham"/>
                <a:sym typeface="Gotham"/>
              </a:rPr>
              <a:t>88 Teilnehmende</a:t>
            </a:r>
          </a:p>
        </p:txBody>
      </p:sp>
      <p:sp>
        <p:nvSpPr>
          <p:cNvPr id="20" name="TextBox 20"/>
          <p:cNvSpPr txBox="1"/>
          <p:nvPr/>
        </p:nvSpPr>
        <p:spPr>
          <a:xfrm>
            <a:off x="10129935" y="1696207"/>
            <a:ext cx="3494361" cy="1749425"/>
          </a:xfrm>
          <a:prstGeom prst="rect">
            <a:avLst/>
          </a:prstGeom>
        </p:spPr>
        <p:txBody>
          <a:bodyPr lIns="0" tIns="0" rIns="0" bIns="0" rtlCol="0" anchor="t">
            <a:spAutoFit/>
          </a:bodyPr>
          <a:lstStyle/>
          <a:p>
            <a:pPr algn="l">
              <a:lnSpc>
                <a:spcPts val="2799"/>
              </a:lnSpc>
            </a:pPr>
            <a:r>
              <a:rPr lang="en-US" sz="1999" b="1">
                <a:solidFill>
                  <a:srgbClr val="1E1E49"/>
                </a:solidFill>
                <a:latin typeface="Gotham Bold"/>
                <a:ea typeface="Gotham Bold"/>
                <a:cs typeface="Gotham Bold"/>
                <a:sym typeface="Gotham Bold"/>
              </a:rPr>
              <a:t>Benefizveranstaltung</a:t>
            </a:r>
          </a:p>
          <a:p>
            <a:pPr algn="l">
              <a:lnSpc>
                <a:spcPts val="2799"/>
              </a:lnSpc>
            </a:pPr>
            <a:r>
              <a:rPr lang="en-US" sz="1999">
                <a:solidFill>
                  <a:srgbClr val="1E1E49"/>
                </a:solidFill>
                <a:latin typeface="Gotham"/>
                <a:ea typeface="Gotham"/>
                <a:cs typeface="Gotham"/>
                <a:sym typeface="Gotham"/>
              </a:rPr>
              <a:t>Kabarett Radau</a:t>
            </a:r>
          </a:p>
          <a:p>
            <a:pPr algn="l">
              <a:lnSpc>
                <a:spcPts val="2799"/>
              </a:lnSpc>
            </a:pPr>
            <a:r>
              <a:rPr lang="en-US" sz="1999">
                <a:solidFill>
                  <a:srgbClr val="1E1E49"/>
                </a:solidFill>
                <a:latin typeface="Gotham"/>
                <a:ea typeface="Gotham"/>
                <a:cs typeface="Gotham"/>
                <a:sym typeface="Gotham"/>
              </a:rPr>
              <a:t>115 Teilnehmende</a:t>
            </a:r>
          </a:p>
          <a:p>
            <a:pPr algn="l">
              <a:lnSpc>
                <a:spcPts val="2799"/>
              </a:lnSpc>
            </a:pPr>
            <a:r>
              <a:rPr lang="en-US" sz="1999">
                <a:solidFill>
                  <a:srgbClr val="1E1E49"/>
                </a:solidFill>
                <a:latin typeface="Gotham"/>
                <a:ea typeface="Gotham"/>
                <a:cs typeface="Gotham"/>
                <a:sym typeface="Gotham"/>
              </a:rPr>
              <a:t>1550 Euro Erlös für die Speisenkammer Salzkotten</a:t>
            </a:r>
          </a:p>
        </p:txBody>
      </p:sp>
      <p:sp>
        <p:nvSpPr>
          <p:cNvPr id="21" name="TextBox 21"/>
          <p:cNvSpPr txBox="1"/>
          <p:nvPr/>
        </p:nvSpPr>
        <p:spPr>
          <a:xfrm>
            <a:off x="4415281" y="4352163"/>
            <a:ext cx="4418931" cy="1044575"/>
          </a:xfrm>
          <a:prstGeom prst="rect">
            <a:avLst/>
          </a:prstGeom>
        </p:spPr>
        <p:txBody>
          <a:bodyPr lIns="0" tIns="0" rIns="0" bIns="0" rtlCol="0" anchor="t">
            <a:spAutoFit/>
          </a:bodyPr>
          <a:lstStyle/>
          <a:p>
            <a:pPr algn="l">
              <a:lnSpc>
                <a:spcPts val="2799"/>
              </a:lnSpc>
            </a:pPr>
            <a:r>
              <a:rPr lang="en-US" sz="1999" b="1">
                <a:solidFill>
                  <a:srgbClr val="1E1E49"/>
                </a:solidFill>
                <a:latin typeface="Gotham Bold"/>
                <a:ea typeface="Gotham Bold"/>
                <a:cs typeface="Gotham Bold"/>
                <a:sym typeface="Gotham Bold"/>
              </a:rPr>
              <a:t>Spielesonntag</a:t>
            </a:r>
          </a:p>
          <a:p>
            <a:pPr algn="l">
              <a:lnSpc>
                <a:spcPts val="2799"/>
              </a:lnSpc>
            </a:pPr>
            <a:r>
              <a:rPr lang="en-US" sz="1999">
                <a:solidFill>
                  <a:srgbClr val="1E1E49"/>
                </a:solidFill>
                <a:latin typeface="Gotham"/>
                <a:ea typeface="Gotham"/>
                <a:cs typeface="Gotham"/>
                <a:sym typeface="Gotham"/>
              </a:rPr>
              <a:t>Paderborner Spielefreunde e.V.</a:t>
            </a:r>
          </a:p>
          <a:p>
            <a:pPr algn="l">
              <a:lnSpc>
                <a:spcPts val="2799"/>
              </a:lnSpc>
            </a:pPr>
            <a:r>
              <a:rPr lang="en-US" sz="1999">
                <a:solidFill>
                  <a:srgbClr val="1E1E49"/>
                </a:solidFill>
                <a:latin typeface="Gotham"/>
                <a:ea typeface="Gotham"/>
                <a:cs typeface="Gotham"/>
                <a:sym typeface="Gotham"/>
              </a:rPr>
              <a:t>117 Teilnehmende</a:t>
            </a:r>
          </a:p>
        </p:txBody>
      </p:sp>
      <p:sp>
        <p:nvSpPr>
          <p:cNvPr id="22" name="TextBox 22"/>
          <p:cNvSpPr txBox="1"/>
          <p:nvPr/>
        </p:nvSpPr>
        <p:spPr>
          <a:xfrm>
            <a:off x="15498195" y="6511607"/>
            <a:ext cx="2445616" cy="1397000"/>
          </a:xfrm>
          <a:prstGeom prst="rect">
            <a:avLst/>
          </a:prstGeom>
        </p:spPr>
        <p:txBody>
          <a:bodyPr lIns="0" tIns="0" rIns="0" bIns="0" rtlCol="0" anchor="t">
            <a:spAutoFit/>
          </a:bodyPr>
          <a:lstStyle/>
          <a:p>
            <a:pPr algn="l">
              <a:lnSpc>
                <a:spcPts val="2799"/>
              </a:lnSpc>
            </a:pPr>
            <a:r>
              <a:rPr lang="en-US" sz="1999" b="1">
                <a:solidFill>
                  <a:srgbClr val="1E1E49"/>
                </a:solidFill>
                <a:latin typeface="Gotham Bold"/>
                <a:ea typeface="Gotham Bold"/>
                <a:cs typeface="Gotham Bold"/>
                <a:sym typeface="Gotham Bold"/>
              </a:rPr>
              <a:t>Luciafest</a:t>
            </a:r>
          </a:p>
          <a:p>
            <a:pPr algn="l">
              <a:lnSpc>
                <a:spcPts val="2799"/>
              </a:lnSpc>
            </a:pPr>
            <a:r>
              <a:rPr lang="en-US" sz="1999">
                <a:solidFill>
                  <a:srgbClr val="1E1E49"/>
                </a:solidFill>
                <a:latin typeface="Gotham"/>
                <a:ea typeface="Gotham"/>
                <a:cs typeface="Gotham"/>
                <a:sym typeface="Gotham"/>
              </a:rPr>
              <a:t>Lichterwerkstatt der Liboriusschule</a:t>
            </a:r>
          </a:p>
          <a:p>
            <a:pPr algn="l">
              <a:lnSpc>
                <a:spcPts val="2799"/>
              </a:lnSpc>
            </a:pPr>
            <a:r>
              <a:rPr lang="en-US" sz="1999">
                <a:solidFill>
                  <a:srgbClr val="1E1E49"/>
                </a:solidFill>
                <a:latin typeface="Gotham"/>
                <a:ea typeface="Gotham"/>
                <a:cs typeface="Gotham"/>
                <a:sym typeface="Gotham"/>
              </a:rPr>
              <a:t>Sonderöffnung</a:t>
            </a:r>
          </a:p>
        </p:txBody>
      </p:sp>
      <p:grpSp>
        <p:nvGrpSpPr>
          <p:cNvPr id="23" name="Group 23"/>
          <p:cNvGrpSpPr/>
          <p:nvPr/>
        </p:nvGrpSpPr>
        <p:grpSpPr>
          <a:xfrm>
            <a:off x="9144000" y="6994969"/>
            <a:ext cx="3216500" cy="3216487"/>
            <a:chOff x="0" y="0"/>
            <a:chExt cx="6350000" cy="6349975"/>
          </a:xfrm>
        </p:grpSpPr>
        <p:sp>
          <p:nvSpPr>
            <p:cNvPr id="24" name="Freeform 2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t="-28564" b="-4769"/>
              </a:stretch>
            </a:blipFill>
          </p:spPr>
        </p:sp>
      </p:grpSp>
      <p:grpSp>
        <p:nvGrpSpPr>
          <p:cNvPr id="25" name="Group 25"/>
          <p:cNvGrpSpPr/>
          <p:nvPr/>
        </p:nvGrpSpPr>
        <p:grpSpPr>
          <a:xfrm>
            <a:off x="13624296" y="295381"/>
            <a:ext cx="4406991" cy="4406973"/>
            <a:chOff x="0" y="0"/>
            <a:chExt cx="6350000" cy="6349975"/>
          </a:xfrm>
        </p:grpSpPr>
        <p:sp>
          <p:nvSpPr>
            <p:cNvPr id="26" name="Freeform 2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t="-16747" b="-16747"/>
              </a:stretch>
            </a:blipFill>
          </p:spPr>
        </p:sp>
      </p:grpSp>
      <p:sp>
        <p:nvSpPr>
          <p:cNvPr id="27" name="Freeform 27"/>
          <p:cNvSpPr/>
          <p:nvPr/>
        </p:nvSpPr>
        <p:spPr>
          <a:xfrm>
            <a:off x="233338" y="9258300"/>
            <a:ext cx="2597867" cy="613905"/>
          </a:xfrm>
          <a:custGeom>
            <a:avLst/>
            <a:gdLst/>
            <a:ahLst/>
            <a:cxnLst/>
            <a:rect l="l" t="t" r="r" b="b"/>
            <a:pathLst>
              <a:path w="2597867" h="613905">
                <a:moveTo>
                  <a:pt x="0" y="0"/>
                </a:moveTo>
                <a:lnTo>
                  <a:pt x="2597867" y="0"/>
                </a:lnTo>
                <a:lnTo>
                  <a:pt x="2597867" y="613905"/>
                </a:lnTo>
                <a:lnTo>
                  <a:pt x="0" y="613905"/>
                </a:lnTo>
                <a:lnTo>
                  <a:pt x="0" y="0"/>
                </a:lnTo>
                <a:close/>
              </a:path>
            </a:pathLst>
          </a:custGeom>
          <a:blipFill>
            <a:blip r:embed="rId10"/>
            <a:stretch>
              <a:fillRect/>
            </a:stretch>
          </a:blipFill>
        </p:spPr>
      </p:sp>
      <p:sp>
        <p:nvSpPr>
          <p:cNvPr id="28" name="TextBox 28"/>
          <p:cNvSpPr txBox="1"/>
          <p:nvPr/>
        </p:nvSpPr>
        <p:spPr>
          <a:xfrm>
            <a:off x="3542522" y="3417057"/>
            <a:ext cx="3458519" cy="346074"/>
          </a:xfrm>
          <a:prstGeom prst="rect">
            <a:avLst/>
          </a:prstGeom>
        </p:spPr>
        <p:txBody>
          <a:bodyPr lIns="0" tIns="0" rIns="0" bIns="0" rtlCol="0" anchor="t">
            <a:spAutoFit/>
          </a:bodyPr>
          <a:lstStyle/>
          <a:p>
            <a:pPr algn="l">
              <a:lnSpc>
                <a:spcPts val="1400"/>
              </a:lnSpc>
            </a:pPr>
            <a:r>
              <a:rPr lang="en-US" sz="1000">
                <a:solidFill>
                  <a:srgbClr val="1E1E49"/>
                </a:solidFill>
                <a:latin typeface="Gotham"/>
                <a:ea typeface="Gotham"/>
                <a:cs typeface="Gotham"/>
                <a:sym typeface="Gotham"/>
              </a:rPr>
              <a:t>Kooperation mit dem Förderverein der</a:t>
            </a:r>
          </a:p>
          <a:p>
            <a:pPr algn="l">
              <a:lnSpc>
                <a:spcPts val="1400"/>
              </a:lnSpc>
            </a:pPr>
            <a:r>
              <a:rPr lang="en-US" sz="1000">
                <a:solidFill>
                  <a:srgbClr val="1E1E49"/>
                </a:solidFill>
                <a:latin typeface="Gotham"/>
                <a:ea typeface="Gotham"/>
                <a:cs typeface="Gotham"/>
                <a:sym typeface="Gotham"/>
              </a:rPr>
              <a:t>Stadtbibliothek</a:t>
            </a:r>
          </a:p>
        </p:txBody>
      </p:sp>
      <p:sp>
        <p:nvSpPr>
          <p:cNvPr id="29" name="TextBox 29"/>
          <p:cNvSpPr txBox="1"/>
          <p:nvPr/>
        </p:nvSpPr>
        <p:spPr>
          <a:xfrm>
            <a:off x="656066" y="7257859"/>
            <a:ext cx="3458519" cy="346074"/>
          </a:xfrm>
          <a:prstGeom prst="rect">
            <a:avLst/>
          </a:prstGeom>
        </p:spPr>
        <p:txBody>
          <a:bodyPr lIns="0" tIns="0" rIns="0" bIns="0" rtlCol="0" anchor="t">
            <a:spAutoFit/>
          </a:bodyPr>
          <a:lstStyle/>
          <a:p>
            <a:pPr algn="l">
              <a:lnSpc>
                <a:spcPts val="1400"/>
              </a:lnSpc>
            </a:pPr>
            <a:r>
              <a:rPr lang="en-US" sz="1000">
                <a:solidFill>
                  <a:srgbClr val="1E1E49"/>
                </a:solidFill>
                <a:latin typeface="Gotham"/>
                <a:ea typeface="Gotham"/>
                <a:cs typeface="Gotham"/>
                <a:sym typeface="Gotham"/>
              </a:rPr>
              <a:t>Kooperation mit dem Förderverein</a:t>
            </a:r>
          </a:p>
          <a:p>
            <a:pPr algn="l">
              <a:lnSpc>
                <a:spcPts val="1400"/>
              </a:lnSpc>
            </a:pPr>
            <a:r>
              <a:rPr lang="en-US" sz="1000">
                <a:solidFill>
                  <a:srgbClr val="1E1E49"/>
                </a:solidFill>
                <a:latin typeface="Gotham"/>
                <a:ea typeface="Gotham"/>
                <a:cs typeface="Gotham"/>
                <a:sym typeface="Gotham"/>
              </a:rPr>
              <a:t>der Stadtbibliothek</a:t>
            </a:r>
          </a:p>
        </p:txBody>
      </p:sp>
      <p:sp>
        <p:nvSpPr>
          <p:cNvPr id="30" name="TextBox 30"/>
          <p:cNvSpPr txBox="1"/>
          <p:nvPr/>
        </p:nvSpPr>
        <p:spPr>
          <a:xfrm>
            <a:off x="10165777" y="3417057"/>
            <a:ext cx="3458519" cy="346074"/>
          </a:xfrm>
          <a:prstGeom prst="rect">
            <a:avLst/>
          </a:prstGeom>
        </p:spPr>
        <p:txBody>
          <a:bodyPr lIns="0" tIns="0" rIns="0" bIns="0" rtlCol="0" anchor="t">
            <a:spAutoFit/>
          </a:bodyPr>
          <a:lstStyle/>
          <a:p>
            <a:pPr algn="l">
              <a:lnSpc>
                <a:spcPts val="1400"/>
              </a:lnSpc>
            </a:pPr>
            <a:r>
              <a:rPr lang="en-US" sz="1000">
                <a:solidFill>
                  <a:srgbClr val="1E1E49"/>
                </a:solidFill>
                <a:latin typeface="Gotham"/>
                <a:ea typeface="Gotham"/>
                <a:cs typeface="Gotham"/>
                <a:sym typeface="Gotham"/>
              </a:rPr>
              <a:t>Kooperation mit dem Förderverein der Stadtbibliothek und der Speisenkammer Salzkotten</a:t>
            </a:r>
          </a:p>
        </p:txBody>
      </p:sp>
      <p:sp>
        <p:nvSpPr>
          <p:cNvPr id="31" name="TextBox 31"/>
          <p:cNvSpPr txBox="1"/>
          <p:nvPr/>
        </p:nvSpPr>
        <p:spPr>
          <a:xfrm>
            <a:off x="10310910" y="6726301"/>
            <a:ext cx="3458519" cy="174624"/>
          </a:xfrm>
          <a:prstGeom prst="rect">
            <a:avLst/>
          </a:prstGeom>
        </p:spPr>
        <p:txBody>
          <a:bodyPr lIns="0" tIns="0" rIns="0" bIns="0" rtlCol="0" anchor="t">
            <a:spAutoFit/>
          </a:bodyPr>
          <a:lstStyle/>
          <a:p>
            <a:pPr algn="l">
              <a:lnSpc>
                <a:spcPts val="1400"/>
              </a:lnSpc>
            </a:pPr>
            <a:r>
              <a:rPr lang="en-US" sz="1000">
                <a:solidFill>
                  <a:srgbClr val="1E1E49"/>
                </a:solidFill>
                <a:latin typeface="Gotham"/>
                <a:ea typeface="Gotham"/>
                <a:cs typeface="Gotham"/>
                <a:sym typeface="Gotham"/>
              </a:rPr>
              <a:t>Kooperation mit dem Förderverein der Stadtbibliothek</a:t>
            </a:r>
          </a:p>
        </p:txBody>
      </p:sp>
      <p:sp>
        <p:nvSpPr>
          <p:cNvPr id="32" name="TextBox 32"/>
          <p:cNvSpPr txBox="1"/>
          <p:nvPr/>
        </p:nvSpPr>
        <p:spPr>
          <a:xfrm>
            <a:off x="13422077" y="9697581"/>
            <a:ext cx="3458519" cy="174624"/>
          </a:xfrm>
          <a:prstGeom prst="rect">
            <a:avLst/>
          </a:prstGeom>
        </p:spPr>
        <p:txBody>
          <a:bodyPr lIns="0" tIns="0" rIns="0" bIns="0" rtlCol="0" anchor="t">
            <a:spAutoFit/>
          </a:bodyPr>
          <a:lstStyle/>
          <a:p>
            <a:pPr algn="l">
              <a:lnSpc>
                <a:spcPts val="1400"/>
              </a:lnSpc>
            </a:pPr>
            <a:r>
              <a:rPr lang="en-US" sz="1000">
                <a:solidFill>
                  <a:srgbClr val="1E1E49"/>
                </a:solidFill>
                <a:latin typeface="Gotham"/>
                <a:ea typeface="Gotham"/>
                <a:cs typeface="Gotham"/>
                <a:sym typeface="Gotham"/>
              </a:rPr>
              <a:t>Kooperation mit dem Förderverein der Stadtbibliothek</a:t>
            </a:r>
          </a:p>
        </p:txBody>
      </p:sp>
      <p:sp>
        <p:nvSpPr>
          <p:cNvPr id="33" name="TextBox 33"/>
          <p:cNvSpPr txBox="1"/>
          <p:nvPr/>
        </p:nvSpPr>
        <p:spPr>
          <a:xfrm>
            <a:off x="4415281" y="5342256"/>
            <a:ext cx="3458519" cy="174624"/>
          </a:xfrm>
          <a:prstGeom prst="rect">
            <a:avLst/>
          </a:prstGeom>
        </p:spPr>
        <p:txBody>
          <a:bodyPr lIns="0" tIns="0" rIns="0" bIns="0" rtlCol="0" anchor="t">
            <a:spAutoFit/>
          </a:bodyPr>
          <a:lstStyle/>
          <a:p>
            <a:pPr algn="l">
              <a:lnSpc>
                <a:spcPts val="1400"/>
              </a:lnSpc>
            </a:pPr>
            <a:r>
              <a:rPr lang="en-US" sz="1000">
                <a:solidFill>
                  <a:srgbClr val="1E1E49"/>
                </a:solidFill>
                <a:latin typeface="Gotham"/>
                <a:ea typeface="Gotham"/>
                <a:cs typeface="Gotham"/>
                <a:sym typeface="Gotham"/>
              </a:rPr>
              <a:t>Kooperation mit dem Förderverein der Stadtbibliothek</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Freeform 2"/>
          <p:cNvSpPr/>
          <p:nvPr/>
        </p:nvSpPr>
        <p:spPr>
          <a:xfrm>
            <a:off x="6130279" y="2301353"/>
            <a:ext cx="39750" cy="1561592"/>
          </a:xfrm>
          <a:custGeom>
            <a:avLst/>
            <a:gdLst/>
            <a:ahLst/>
            <a:cxnLst/>
            <a:rect l="l" t="t" r="r" b="b"/>
            <a:pathLst>
              <a:path w="39750" h="1561592">
                <a:moveTo>
                  <a:pt x="0" y="0"/>
                </a:moveTo>
                <a:lnTo>
                  <a:pt x="39750" y="0"/>
                </a:lnTo>
                <a:lnTo>
                  <a:pt x="39750" y="1561592"/>
                </a:lnTo>
                <a:lnTo>
                  <a:pt x="0" y="1561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28137" y="8130656"/>
            <a:ext cx="39750" cy="1561592"/>
          </a:xfrm>
          <a:custGeom>
            <a:avLst/>
            <a:gdLst/>
            <a:ahLst/>
            <a:cxnLst/>
            <a:rect l="l" t="t" r="r" b="b"/>
            <a:pathLst>
              <a:path w="39750" h="1561592">
                <a:moveTo>
                  <a:pt x="0" y="0"/>
                </a:moveTo>
                <a:lnTo>
                  <a:pt x="39750" y="0"/>
                </a:lnTo>
                <a:lnTo>
                  <a:pt x="39750" y="1561592"/>
                </a:lnTo>
                <a:lnTo>
                  <a:pt x="0" y="1561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259618" y="2498867"/>
            <a:ext cx="39750" cy="1561592"/>
          </a:xfrm>
          <a:custGeom>
            <a:avLst/>
            <a:gdLst/>
            <a:ahLst/>
            <a:cxnLst/>
            <a:rect l="l" t="t" r="r" b="b"/>
            <a:pathLst>
              <a:path w="39750" h="1561592">
                <a:moveTo>
                  <a:pt x="0" y="0"/>
                </a:moveTo>
                <a:lnTo>
                  <a:pt x="39750" y="0"/>
                </a:lnTo>
                <a:lnTo>
                  <a:pt x="39750" y="1561592"/>
                </a:lnTo>
                <a:lnTo>
                  <a:pt x="0" y="1561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028700" y="4431013"/>
            <a:ext cx="5394546" cy="5394546"/>
          </a:xfrm>
          <a:custGeom>
            <a:avLst/>
            <a:gdLst/>
            <a:ahLst/>
            <a:cxnLst/>
            <a:rect l="l" t="t" r="r" b="b"/>
            <a:pathLst>
              <a:path w="5394546" h="5394546">
                <a:moveTo>
                  <a:pt x="0" y="0"/>
                </a:moveTo>
                <a:lnTo>
                  <a:pt x="5394546" y="0"/>
                </a:lnTo>
                <a:lnTo>
                  <a:pt x="5394546" y="5394545"/>
                </a:lnTo>
                <a:lnTo>
                  <a:pt x="0" y="5394545"/>
                </a:lnTo>
                <a:lnTo>
                  <a:pt x="0" y="0"/>
                </a:lnTo>
                <a:close/>
              </a:path>
            </a:pathLst>
          </a:custGeom>
          <a:blipFill>
            <a:blip r:embed="rId4"/>
            <a:stretch>
              <a:fillRect/>
            </a:stretch>
          </a:blipFill>
        </p:spPr>
      </p:sp>
      <p:sp>
        <p:nvSpPr>
          <p:cNvPr id="6" name="TextBox 6"/>
          <p:cNvSpPr txBox="1"/>
          <p:nvPr/>
        </p:nvSpPr>
        <p:spPr>
          <a:xfrm>
            <a:off x="6287773" y="2451242"/>
            <a:ext cx="3980114" cy="1758949"/>
          </a:xfrm>
          <a:prstGeom prst="rect">
            <a:avLst/>
          </a:prstGeom>
        </p:spPr>
        <p:txBody>
          <a:bodyPr lIns="0" tIns="0" rIns="0" bIns="0" rtlCol="0" anchor="t">
            <a:spAutoFit/>
          </a:bodyPr>
          <a:lstStyle/>
          <a:p>
            <a:pPr algn="l">
              <a:lnSpc>
                <a:spcPts val="2800"/>
              </a:lnSpc>
            </a:pPr>
            <a:r>
              <a:rPr lang="en-US" sz="2000" b="1">
                <a:solidFill>
                  <a:srgbClr val="1E1E49"/>
                </a:solidFill>
                <a:latin typeface="Gotham Bold"/>
                <a:ea typeface="Gotham Bold"/>
                <a:cs typeface="Gotham Bold"/>
                <a:sym typeface="Gotham Bold"/>
              </a:rPr>
              <a:t>Basteln</a:t>
            </a:r>
          </a:p>
          <a:p>
            <a:pPr algn="l">
              <a:lnSpc>
                <a:spcPts val="2800"/>
              </a:lnSpc>
            </a:pPr>
            <a:r>
              <a:rPr lang="en-US" sz="2000">
                <a:solidFill>
                  <a:srgbClr val="1E1E49"/>
                </a:solidFill>
                <a:latin typeface="Gotham"/>
                <a:ea typeface="Gotham"/>
                <a:cs typeface="Gotham"/>
                <a:sym typeface="Gotham"/>
              </a:rPr>
              <a:t>18 Termine</a:t>
            </a:r>
          </a:p>
          <a:p>
            <a:pPr algn="l">
              <a:lnSpc>
                <a:spcPts val="2800"/>
              </a:lnSpc>
            </a:pPr>
            <a:r>
              <a:rPr lang="en-US" sz="2000">
                <a:solidFill>
                  <a:srgbClr val="1E1E49"/>
                </a:solidFill>
                <a:latin typeface="Gotham"/>
                <a:ea typeface="Gotham"/>
                <a:cs typeface="Gotham"/>
                <a:sym typeface="Gotham"/>
              </a:rPr>
              <a:t>insgesamt 255 Teilnehmende</a:t>
            </a:r>
          </a:p>
          <a:p>
            <a:pPr algn="l">
              <a:lnSpc>
                <a:spcPts val="2800"/>
              </a:lnSpc>
            </a:pPr>
            <a:endParaRPr lang="en-US" sz="2000">
              <a:solidFill>
                <a:srgbClr val="1E1E49"/>
              </a:solidFill>
              <a:latin typeface="Gotham"/>
              <a:ea typeface="Gotham"/>
              <a:cs typeface="Gotham"/>
              <a:sym typeface="Gotham"/>
            </a:endParaRPr>
          </a:p>
          <a:p>
            <a:pPr algn="l">
              <a:lnSpc>
                <a:spcPts val="2800"/>
              </a:lnSpc>
            </a:pPr>
            <a:endParaRPr lang="en-US" sz="2000">
              <a:solidFill>
                <a:srgbClr val="1E1E49"/>
              </a:solidFill>
              <a:latin typeface="Gotham"/>
              <a:ea typeface="Gotham"/>
              <a:cs typeface="Gotham"/>
              <a:sym typeface="Gotham"/>
            </a:endParaRPr>
          </a:p>
        </p:txBody>
      </p:sp>
      <p:sp>
        <p:nvSpPr>
          <p:cNvPr id="7" name="TextBox 7"/>
          <p:cNvSpPr txBox="1"/>
          <p:nvPr/>
        </p:nvSpPr>
        <p:spPr>
          <a:xfrm>
            <a:off x="10445634" y="8419034"/>
            <a:ext cx="3721406" cy="1406524"/>
          </a:xfrm>
          <a:prstGeom prst="rect">
            <a:avLst/>
          </a:prstGeom>
        </p:spPr>
        <p:txBody>
          <a:bodyPr lIns="0" tIns="0" rIns="0" bIns="0" rtlCol="0" anchor="t">
            <a:spAutoFit/>
          </a:bodyPr>
          <a:lstStyle/>
          <a:p>
            <a:pPr algn="l">
              <a:lnSpc>
                <a:spcPts val="2800"/>
              </a:lnSpc>
            </a:pPr>
            <a:r>
              <a:rPr lang="en-US" sz="2000" b="1">
                <a:solidFill>
                  <a:srgbClr val="1E1E49"/>
                </a:solidFill>
                <a:latin typeface="Gotham Bold"/>
                <a:ea typeface="Gotham Bold"/>
                <a:cs typeface="Gotham Bold"/>
                <a:sym typeface="Gotham Bold"/>
              </a:rPr>
              <a:t>Vorlesen</a:t>
            </a:r>
          </a:p>
          <a:p>
            <a:pPr algn="l">
              <a:lnSpc>
                <a:spcPts val="2800"/>
              </a:lnSpc>
            </a:pPr>
            <a:r>
              <a:rPr lang="en-US" sz="2000">
                <a:solidFill>
                  <a:srgbClr val="1E1E49"/>
                </a:solidFill>
                <a:latin typeface="Gotham"/>
                <a:ea typeface="Gotham"/>
                <a:cs typeface="Gotham"/>
                <a:sym typeface="Gotham"/>
              </a:rPr>
              <a:t>mit Beate von Sobbe</a:t>
            </a:r>
          </a:p>
          <a:p>
            <a:pPr algn="l">
              <a:lnSpc>
                <a:spcPts val="2800"/>
              </a:lnSpc>
            </a:pPr>
            <a:r>
              <a:rPr lang="en-US" sz="2000">
                <a:solidFill>
                  <a:srgbClr val="1E1E49"/>
                </a:solidFill>
                <a:latin typeface="Gotham"/>
                <a:ea typeface="Gotham"/>
                <a:cs typeface="Gotham"/>
                <a:sym typeface="Gotham"/>
              </a:rPr>
              <a:t>7 Termine</a:t>
            </a:r>
          </a:p>
          <a:p>
            <a:pPr algn="l">
              <a:lnSpc>
                <a:spcPts val="2800"/>
              </a:lnSpc>
            </a:pPr>
            <a:r>
              <a:rPr lang="en-US" sz="2000">
                <a:solidFill>
                  <a:srgbClr val="1E1E49"/>
                </a:solidFill>
                <a:latin typeface="Gotham"/>
                <a:ea typeface="Gotham"/>
                <a:cs typeface="Gotham"/>
                <a:sym typeface="Gotham"/>
              </a:rPr>
              <a:t>insgesamt 39 Teilnehmende</a:t>
            </a:r>
          </a:p>
        </p:txBody>
      </p:sp>
      <p:sp>
        <p:nvSpPr>
          <p:cNvPr id="8" name="TextBox 8"/>
          <p:cNvSpPr txBox="1"/>
          <p:nvPr/>
        </p:nvSpPr>
        <p:spPr>
          <a:xfrm>
            <a:off x="1413668" y="2364599"/>
            <a:ext cx="2889984" cy="1397000"/>
          </a:xfrm>
          <a:prstGeom prst="rect">
            <a:avLst/>
          </a:prstGeom>
        </p:spPr>
        <p:txBody>
          <a:bodyPr lIns="0" tIns="0" rIns="0" bIns="0" rtlCol="0" anchor="t">
            <a:spAutoFit/>
          </a:bodyPr>
          <a:lstStyle/>
          <a:p>
            <a:pPr algn="l">
              <a:lnSpc>
                <a:spcPts val="2799"/>
              </a:lnSpc>
            </a:pPr>
            <a:r>
              <a:rPr lang="en-US" sz="1999" b="1">
                <a:solidFill>
                  <a:srgbClr val="1E1E49"/>
                </a:solidFill>
                <a:latin typeface="Gotham Bold"/>
                <a:ea typeface="Gotham Bold"/>
                <a:cs typeface="Gotham Bold"/>
                <a:sym typeface="Gotham Bold"/>
              </a:rPr>
              <a:t>MINT</a:t>
            </a:r>
          </a:p>
          <a:p>
            <a:pPr algn="l">
              <a:lnSpc>
                <a:spcPts val="2799"/>
              </a:lnSpc>
            </a:pPr>
            <a:r>
              <a:rPr lang="en-US" sz="1999">
                <a:solidFill>
                  <a:srgbClr val="1E1E49"/>
                </a:solidFill>
                <a:latin typeface="Gotham"/>
                <a:ea typeface="Gotham"/>
                <a:cs typeface="Gotham"/>
                <a:sym typeface="Gotham"/>
              </a:rPr>
              <a:t>2024 : 25. Jubiläum</a:t>
            </a:r>
          </a:p>
          <a:p>
            <a:pPr algn="l">
              <a:lnSpc>
                <a:spcPts val="2799"/>
              </a:lnSpc>
            </a:pPr>
            <a:r>
              <a:rPr lang="en-US" sz="1999">
                <a:solidFill>
                  <a:srgbClr val="1E1E49"/>
                </a:solidFill>
                <a:latin typeface="Gotham"/>
                <a:ea typeface="Gotham"/>
                <a:cs typeface="Gotham"/>
                <a:sym typeface="Gotham"/>
              </a:rPr>
              <a:t>10 Veranstaltungen</a:t>
            </a:r>
          </a:p>
          <a:p>
            <a:pPr algn="l">
              <a:lnSpc>
                <a:spcPts val="2799"/>
              </a:lnSpc>
            </a:pPr>
            <a:r>
              <a:rPr lang="en-US" sz="1999">
                <a:solidFill>
                  <a:srgbClr val="1E1E49"/>
                </a:solidFill>
                <a:latin typeface="Gotham"/>
                <a:ea typeface="Gotham"/>
                <a:cs typeface="Gotham"/>
                <a:sym typeface="Gotham"/>
              </a:rPr>
              <a:t>100 Teilnehmende</a:t>
            </a:r>
          </a:p>
        </p:txBody>
      </p:sp>
      <p:sp>
        <p:nvSpPr>
          <p:cNvPr id="9" name="TextBox 9"/>
          <p:cNvSpPr txBox="1"/>
          <p:nvPr/>
        </p:nvSpPr>
        <p:spPr>
          <a:xfrm>
            <a:off x="1028700" y="1274562"/>
            <a:ext cx="10203158" cy="458724"/>
          </a:xfrm>
          <a:prstGeom prst="rect">
            <a:avLst/>
          </a:prstGeom>
        </p:spPr>
        <p:txBody>
          <a:bodyPr lIns="0" tIns="0" rIns="0" bIns="0" rtlCol="0" anchor="t">
            <a:spAutoFit/>
          </a:bodyPr>
          <a:lstStyle/>
          <a:p>
            <a:pPr algn="l">
              <a:lnSpc>
                <a:spcPts val="3467"/>
              </a:lnSpc>
            </a:pPr>
            <a:r>
              <a:rPr lang="en-US" sz="3399" spc="506">
                <a:solidFill>
                  <a:srgbClr val="1E1E49"/>
                </a:solidFill>
                <a:latin typeface="Gotham"/>
                <a:ea typeface="Gotham"/>
                <a:cs typeface="Gotham"/>
                <a:sym typeface="Gotham"/>
              </a:rPr>
              <a:t>REGELMÄSSIGE VERANSTALTUNGEN</a:t>
            </a:r>
          </a:p>
        </p:txBody>
      </p:sp>
      <p:sp>
        <p:nvSpPr>
          <p:cNvPr id="10" name="TextBox 10"/>
          <p:cNvSpPr txBox="1"/>
          <p:nvPr/>
        </p:nvSpPr>
        <p:spPr>
          <a:xfrm>
            <a:off x="7051808" y="6299865"/>
            <a:ext cx="3721023" cy="1406524"/>
          </a:xfrm>
          <a:prstGeom prst="rect">
            <a:avLst/>
          </a:prstGeom>
        </p:spPr>
        <p:txBody>
          <a:bodyPr lIns="0" tIns="0" rIns="0" bIns="0" rtlCol="0" anchor="t">
            <a:spAutoFit/>
          </a:bodyPr>
          <a:lstStyle/>
          <a:p>
            <a:pPr algn="l">
              <a:lnSpc>
                <a:spcPts val="2800"/>
              </a:lnSpc>
            </a:pPr>
            <a:r>
              <a:rPr lang="en-US" sz="2000">
                <a:solidFill>
                  <a:srgbClr val="1E1E49"/>
                </a:solidFill>
                <a:latin typeface="Gotham"/>
                <a:ea typeface="Gotham"/>
                <a:cs typeface="Gotham"/>
                <a:sym typeface="Gotham"/>
              </a:rPr>
              <a:t>Kooperation VHS vor Ort</a:t>
            </a:r>
          </a:p>
          <a:p>
            <a:pPr algn="l">
              <a:lnSpc>
                <a:spcPts val="2800"/>
              </a:lnSpc>
            </a:pPr>
            <a:r>
              <a:rPr lang="en-US" sz="2000" b="1">
                <a:solidFill>
                  <a:srgbClr val="1E1E49"/>
                </a:solidFill>
                <a:latin typeface="Gotham Bold"/>
                <a:ea typeface="Gotham Bold"/>
                <a:cs typeface="Gotham Bold"/>
                <a:sym typeface="Gotham Bold"/>
              </a:rPr>
              <a:t>Erzählcafé am Morgen</a:t>
            </a:r>
          </a:p>
          <a:p>
            <a:pPr algn="l">
              <a:lnSpc>
                <a:spcPts val="2800"/>
              </a:lnSpc>
            </a:pPr>
            <a:r>
              <a:rPr lang="en-US" sz="2000">
                <a:solidFill>
                  <a:srgbClr val="1E1E49"/>
                </a:solidFill>
                <a:latin typeface="Gotham"/>
                <a:ea typeface="Gotham"/>
                <a:cs typeface="Gotham"/>
                <a:sym typeface="Gotham"/>
              </a:rPr>
              <a:t>8 Termine</a:t>
            </a:r>
          </a:p>
          <a:p>
            <a:pPr algn="l">
              <a:lnSpc>
                <a:spcPts val="2800"/>
              </a:lnSpc>
            </a:pPr>
            <a:r>
              <a:rPr lang="en-US" sz="2000">
                <a:solidFill>
                  <a:srgbClr val="1E1E49"/>
                </a:solidFill>
                <a:latin typeface="Gotham"/>
                <a:ea typeface="Gotham"/>
                <a:cs typeface="Gotham"/>
                <a:sym typeface="Gotham"/>
              </a:rPr>
              <a:t>insgesamt 149 Teilnehmende</a:t>
            </a:r>
          </a:p>
        </p:txBody>
      </p:sp>
      <p:sp>
        <p:nvSpPr>
          <p:cNvPr id="11" name="Freeform 11"/>
          <p:cNvSpPr/>
          <p:nvPr/>
        </p:nvSpPr>
        <p:spPr>
          <a:xfrm>
            <a:off x="6874574" y="6140259"/>
            <a:ext cx="39750" cy="1561592"/>
          </a:xfrm>
          <a:custGeom>
            <a:avLst/>
            <a:gdLst/>
            <a:ahLst/>
            <a:cxnLst/>
            <a:rect l="l" t="t" r="r" b="b"/>
            <a:pathLst>
              <a:path w="39750" h="1561592">
                <a:moveTo>
                  <a:pt x="0" y="0"/>
                </a:moveTo>
                <a:lnTo>
                  <a:pt x="39749" y="0"/>
                </a:lnTo>
                <a:lnTo>
                  <a:pt x="39749" y="1561592"/>
                </a:lnTo>
                <a:lnTo>
                  <a:pt x="0" y="1561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2" name="Group 12"/>
          <p:cNvGrpSpPr/>
          <p:nvPr/>
        </p:nvGrpSpPr>
        <p:grpSpPr>
          <a:xfrm>
            <a:off x="9970262" y="1733286"/>
            <a:ext cx="4406991" cy="4406973"/>
            <a:chOff x="0" y="0"/>
            <a:chExt cx="6350000" cy="6349975"/>
          </a:xfrm>
        </p:grpSpPr>
        <p:sp>
          <p:nvSpPr>
            <p:cNvPr id="13" name="Freeform 1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t="-16666" b="-16666"/>
              </a:stretch>
            </a:blipFill>
          </p:spPr>
        </p:sp>
      </p:grpSp>
      <p:grpSp>
        <p:nvGrpSpPr>
          <p:cNvPr id="14" name="Group 14"/>
          <p:cNvGrpSpPr/>
          <p:nvPr/>
        </p:nvGrpSpPr>
        <p:grpSpPr>
          <a:xfrm>
            <a:off x="13337277" y="295381"/>
            <a:ext cx="4406991" cy="4406973"/>
            <a:chOff x="0" y="0"/>
            <a:chExt cx="6350000" cy="6349975"/>
          </a:xfrm>
        </p:grpSpPr>
        <p:sp>
          <p:nvSpPr>
            <p:cNvPr id="15" name="Freeform 1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b="-33333"/>
              </a:stretch>
            </a:blipFill>
          </p:spPr>
        </p:sp>
      </p:grpSp>
      <p:grpSp>
        <p:nvGrpSpPr>
          <p:cNvPr id="16" name="Group 16"/>
          <p:cNvGrpSpPr/>
          <p:nvPr/>
        </p:nvGrpSpPr>
        <p:grpSpPr>
          <a:xfrm>
            <a:off x="13341721" y="5582935"/>
            <a:ext cx="4406991" cy="4406973"/>
            <a:chOff x="0" y="0"/>
            <a:chExt cx="6350000" cy="6349975"/>
          </a:xfrm>
        </p:grpSpPr>
        <p:sp>
          <p:nvSpPr>
            <p:cNvPr id="17" name="Freeform 1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t="-569" b="-569"/>
              </a:stretch>
            </a:blipFill>
          </p:spPr>
        </p:sp>
      </p:grpSp>
      <p:sp>
        <p:nvSpPr>
          <p:cNvPr id="18" name="Freeform 18"/>
          <p:cNvSpPr/>
          <p:nvPr/>
        </p:nvSpPr>
        <p:spPr>
          <a:xfrm>
            <a:off x="15545216" y="9518606"/>
            <a:ext cx="2597867" cy="613905"/>
          </a:xfrm>
          <a:custGeom>
            <a:avLst/>
            <a:gdLst/>
            <a:ahLst/>
            <a:cxnLst/>
            <a:rect l="l" t="t" r="r" b="b"/>
            <a:pathLst>
              <a:path w="2597867" h="613905">
                <a:moveTo>
                  <a:pt x="0" y="0"/>
                </a:moveTo>
                <a:lnTo>
                  <a:pt x="2597868" y="0"/>
                </a:lnTo>
                <a:lnTo>
                  <a:pt x="2597868" y="613905"/>
                </a:lnTo>
                <a:lnTo>
                  <a:pt x="0" y="613905"/>
                </a:lnTo>
                <a:lnTo>
                  <a:pt x="0" y="0"/>
                </a:lnTo>
                <a:close/>
              </a:path>
            </a:pathLst>
          </a:custGeom>
          <a:blipFill>
            <a:blip r:embed="rId8"/>
            <a:stretch>
              <a:fillRect/>
            </a:stretch>
          </a:blipFill>
        </p:spPr>
      </p:sp>
      <p:sp>
        <p:nvSpPr>
          <p:cNvPr id="19" name="TextBox 19"/>
          <p:cNvSpPr txBox="1"/>
          <p:nvPr/>
        </p:nvSpPr>
        <p:spPr>
          <a:xfrm>
            <a:off x="6287773" y="3503927"/>
            <a:ext cx="3458519" cy="174624"/>
          </a:xfrm>
          <a:prstGeom prst="rect">
            <a:avLst/>
          </a:prstGeom>
        </p:spPr>
        <p:txBody>
          <a:bodyPr lIns="0" tIns="0" rIns="0" bIns="0" rtlCol="0" anchor="t">
            <a:spAutoFit/>
          </a:bodyPr>
          <a:lstStyle/>
          <a:p>
            <a:pPr algn="l">
              <a:lnSpc>
                <a:spcPts val="1400"/>
              </a:lnSpc>
            </a:pPr>
            <a:r>
              <a:rPr lang="en-US" sz="1000">
                <a:solidFill>
                  <a:srgbClr val="1E1E49"/>
                </a:solidFill>
                <a:latin typeface="Gotham"/>
                <a:ea typeface="Gotham"/>
                <a:cs typeface="Gotham"/>
                <a:sym typeface="Gotham"/>
              </a:rPr>
              <a:t>Kooperation mit dem Förderverein der Stadtbibliothek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Freeform 2"/>
          <p:cNvSpPr/>
          <p:nvPr/>
        </p:nvSpPr>
        <p:spPr>
          <a:xfrm>
            <a:off x="14611384" y="6686907"/>
            <a:ext cx="3154364" cy="3142894"/>
          </a:xfrm>
          <a:custGeom>
            <a:avLst/>
            <a:gdLst/>
            <a:ahLst/>
            <a:cxnLst/>
            <a:rect l="l" t="t" r="r" b="b"/>
            <a:pathLst>
              <a:path w="3154364" h="3142894">
                <a:moveTo>
                  <a:pt x="0" y="0"/>
                </a:moveTo>
                <a:lnTo>
                  <a:pt x="3154364" y="0"/>
                </a:lnTo>
                <a:lnTo>
                  <a:pt x="3154364" y="3142893"/>
                </a:lnTo>
                <a:lnTo>
                  <a:pt x="0" y="31428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661433" y="414795"/>
            <a:ext cx="2597867" cy="613905"/>
          </a:xfrm>
          <a:custGeom>
            <a:avLst/>
            <a:gdLst/>
            <a:ahLst/>
            <a:cxnLst/>
            <a:rect l="l" t="t" r="r" b="b"/>
            <a:pathLst>
              <a:path w="2597867" h="613905">
                <a:moveTo>
                  <a:pt x="0" y="0"/>
                </a:moveTo>
                <a:lnTo>
                  <a:pt x="2597867" y="0"/>
                </a:lnTo>
                <a:lnTo>
                  <a:pt x="2597867" y="613905"/>
                </a:lnTo>
                <a:lnTo>
                  <a:pt x="0" y="613905"/>
                </a:lnTo>
                <a:lnTo>
                  <a:pt x="0" y="0"/>
                </a:lnTo>
                <a:close/>
              </a:path>
            </a:pathLst>
          </a:custGeom>
          <a:blipFill>
            <a:blip r:embed="rId4"/>
            <a:stretch>
              <a:fillRect/>
            </a:stretch>
          </a:blipFill>
        </p:spPr>
      </p:sp>
      <p:sp>
        <p:nvSpPr>
          <p:cNvPr id="4" name="TextBox 4"/>
          <p:cNvSpPr txBox="1"/>
          <p:nvPr/>
        </p:nvSpPr>
        <p:spPr>
          <a:xfrm>
            <a:off x="1028700" y="2795349"/>
            <a:ext cx="7955837" cy="789304"/>
          </a:xfrm>
          <a:prstGeom prst="rect">
            <a:avLst/>
          </a:prstGeom>
        </p:spPr>
        <p:txBody>
          <a:bodyPr lIns="0" tIns="0" rIns="0" bIns="0" rtlCol="0" anchor="t">
            <a:spAutoFit/>
          </a:bodyPr>
          <a:lstStyle/>
          <a:p>
            <a:pPr marL="496575" lvl="1" indent="-248288" algn="l">
              <a:lnSpc>
                <a:spcPts val="3220"/>
              </a:lnSpc>
              <a:buFont typeface="Arial"/>
              <a:buChar char="•"/>
            </a:pPr>
            <a:r>
              <a:rPr lang="en-US" sz="2300">
                <a:solidFill>
                  <a:srgbClr val="1E1E49"/>
                </a:solidFill>
                <a:latin typeface="Gotham"/>
                <a:ea typeface="Gotham"/>
                <a:cs typeface="Gotham"/>
                <a:sym typeface="Gotham"/>
              </a:rPr>
              <a:t>Leitungswechsel im Juli/Oktober 2024</a:t>
            </a:r>
          </a:p>
          <a:p>
            <a:pPr marL="496575" lvl="1" indent="-248288" algn="l">
              <a:lnSpc>
                <a:spcPts val="3220"/>
              </a:lnSpc>
              <a:buFont typeface="Arial"/>
              <a:buChar char="•"/>
            </a:pPr>
            <a:r>
              <a:rPr lang="en-US" sz="2300">
                <a:solidFill>
                  <a:srgbClr val="1E1E49"/>
                </a:solidFill>
                <a:latin typeface="Gotham"/>
                <a:ea typeface="Gotham"/>
                <a:cs typeface="Gotham"/>
                <a:sym typeface="Gotham"/>
              </a:rPr>
              <a:t>weitere Stammbesetzung blieb bestehen</a:t>
            </a:r>
          </a:p>
        </p:txBody>
      </p:sp>
      <p:sp>
        <p:nvSpPr>
          <p:cNvPr id="5" name="TextBox 5"/>
          <p:cNvSpPr txBox="1"/>
          <p:nvPr/>
        </p:nvSpPr>
        <p:spPr>
          <a:xfrm>
            <a:off x="1028700" y="1276350"/>
            <a:ext cx="9888427" cy="458724"/>
          </a:xfrm>
          <a:prstGeom prst="rect">
            <a:avLst/>
          </a:prstGeom>
        </p:spPr>
        <p:txBody>
          <a:bodyPr lIns="0" tIns="0" rIns="0" bIns="0" rtlCol="0" anchor="t">
            <a:spAutoFit/>
          </a:bodyPr>
          <a:lstStyle/>
          <a:p>
            <a:pPr algn="l">
              <a:lnSpc>
                <a:spcPts val="3467"/>
              </a:lnSpc>
            </a:pPr>
            <a:r>
              <a:rPr lang="en-US" sz="3399" spc="506">
                <a:solidFill>
                  <a:srgbClr val="1E1E49"/>
                </a:solidFill>
                <a:latin typeface="Gotham"/>
                <a:ea typeface="Gotham"/>
                <a:cs typeface="Gotham"/>
                <a:sym typeface="Gotham"/>
              </a:rPr>
              <a:t>DAS TEAM DER STADTBIBLIOTHEK</a:t>
            </a:r>
          </a:p>
        </p:txBody>
      </p:sp>
      <p:sp>
        <p:nvSpPr>
          <p:cNvPr id="6" name="TextBox 6"/>
          <p:cNvSpPr txBox="1"/>
          <p:nvPr/>
        </p:nvSpPr>
        <p:spPr>
          <a:xfrm>
            <a:off x="1028700" y="2320926"/>
            <a:ext cx="9888427" cy="333375"/>
          </a:xfrm>
          <a:prstGeom prst="rect">
            <a:avLst/>
          </a:prstGeom>
        </p:spPr>
        <p:txBody>
          <a:bodyPr lIns="0" tIns="0" rIns="0" bIns="0" rtlCol="0" anchor="t">
            <a:spAutoFit/>
          </a:bodyPr>
          <a:lstStyle/>
          <a:p>
            <a:pPr algn="l">
              <a:lnSpc>
                <a:spcPts val="2550"/>
              </a:lnSpc>
            </a:pPr>
            <a:r>
              <a:rPr lang="en-US" sz="2500" spc="372">
                <a:solidFill>
                  <a:srgbClr val="1E1E49"/>
                </a:solidFill>
                <a:latin typeface="Gotham"/>
                <a:ea typeface="Gotham"/>
                <a:cs typeface="Gotham"/>
                <a:sym typeface="Gotham"/>
              </a:rPr>
              <a:t>STAMMBESETZUNG</a:t>
            </a:r>
          </a:p>
        </p:txBody>
      </p:sp>
      <p:sp>
        <p:nvSpPr>
          <p:cNvPr id="9" name="TextBox 9"/>
          <p:cNvSpPr txBox="1"/>
          <p:nvPr/>
        </p:nvSpPr>
        <p:spPr>
          <a:xfrm>
            <a:off x="1028699" y="4604512"/>
            <a:ext cx="9888427" cy="333375"/>
          </a:xfrm>
          <a:prstGeom prst="rect">
            <a:avLst/>
          </a:prstGeom>
        </p:spPr>
        <p:txBody>
          <a:bodyPr lIns="0" tIns="0" rIns="0" bIns="0" rtlCol="0" anchor="t">
            <a:spAutoFit/>
          </a:bodyPr>
          <a:lstStyle/>
          <a:p>
            <a:pPr algn="l">
              <a:lnSpc>
                <a:spcPts val="2550"/>
              </a:lnSpc>
            </a:pPr>
            <a:r>
              <a:rPr lang="en-US" sz="2500" spc="372" dirty="0">
                <a:solidFill>
                  <a:srgbClr val="1E1E49"/>
                </a:solidFill>
                <a:latin typeface="Gotham"/>
                <a:ea typeface="Gotham"/>
                <a:cs typeface="Gotham"/>
                <a:sym typeface="Gotham"/>
              </a:rPr>
              <a:t>FREIWILLIGES ENGAGEMENT</a:t>
            </a:r>
          </a:p>
        </p:txBody>
      </p:sp>
      <p:sp>
        <p:nvSpPr>
          <p:cNvPr id="10" name="TextBox 10"/>
          <p:cNvSpPr txBox="1"/>
          <p:nvPr/>
        </p:nvSpPr>
        <p:spPr>
          <a:xfrm>
            <a:off x="1028699" y="5106128"/>
            <a:ext cx="12916774" cy="2789554"/>
          </a:xfrm>
          <a:prstGeom prst="rect">
            <a:avLst/>
          </a:prstGeom>
        </p:spPr>
        <p:txBody>
          <a:bodyPr lIns="0" tIns="0" rIns="0" bIns="0" rtlCol="0" anchor="t">
            <a:spAutoFit/>
          </a:bodyPr>
          <a:lstStyle/>
          <a:p>
            <a:pPr marL="496575" lvl="1" indent="-248288" algn="l">
              <a:lnSpc>
                <a:spcPts val="3220"/>
              </a:lnSpc>
              <a:buFont typeface="Arial"/>
              <a:buChar char="•"/>
            </a:pPr>
            <a:r>
              <a:rPr lang="en-US" sz="2300" dirty="0" err="1">
                <a:solidFill>
                  <a:srgbClr val="1E1E49"/>
                </a:solidFill>
                <a:latin typeface="Gotham"/>
                <a:ea typeface="Gotham"/>
                <a:cs typeface="Gotham"/>
                <a:sym typeface="Gotham"/>
              </a:rPr>
              <a:t>regelmäßige</a:t>
            </a:r>
            <a:r>
              <a:rPr lang="en-US" sz="2300" dirty="0">
                <a:solidFill>
                  <a:srgbClr val="1E1E49"/>
                </a:solidFill>
                <a:latin typeface="Gotham"/>
                <a:ea typeface="Gotham"/>
                <a:cs typeface="Gotham"/>
                <a:sym typeface="Gotham"/>
              </a:rPr>
              <a:t> </a:t>
            </a:r>
            <a:r>
              <a:rPr lang="en-US" sz="2300" dirty="0" err="1">
                <a:solidFill>
                  <a:srgbClr val="1E1E49"/>
                </a:solidFill>
                <a:latin typeface="Gotham"/>
                <a:ea typeface="Gotham"/>
                <a:cs typeface="Gotham"/>
                <a:sym typeface="Gotham"/>
              </a:rPr>
              <a:t>wöchentliche</a:t>
            </a:r>
            <a:r>
              <a:rPr lang="en-US" sz="2300" dirty="0">
                <a:solidFill>
                  <a:srgbClr val="1E1E49"/>
                </a:solidFill>
                <a:latin typeface="Gotham"/>
                <a:ea typeface="Gotham"/>
                <a:cs typeface="Gotham"/>
                <a:sym typeface="Gotham"/>
              </a:rPr>
              <a:t> </a:t>
            </a:r>
            <a:r>
              <a:rPr lang="en-US" sz="2300" dirty="0" err="1">
                <a:solidFill>
                  <a:srgbClr val="1E1E49"/>
                </a:solidFill>
                <a:latin typeface="Gotham"/>
                <a:ea typeface="Gotham"/>
                <a:cs typeface="Gotham"/>
                <a:sym typeface="Gotham"/>
              </a:rPr>
              <a:t>Einsätze</a:t>
            </a:r>
            <a:r>
              <a:rPr lang="en-US" sz="2300" dirty="0">
                <a:solidFill>
                  <a:srgbClr val="1E1E49"/>
                </a:solidFill>
                <a:latin typeface="Gotham"/>
                <a:ea typeface="Gotham"/>
                <a:cs typeface="Gotham"/>
                <a:sym typeface="Gotham"/>
              </a:rPr>
              <a:t> in der </a:t>
            </a:r>
            <a:r>
              <a:rPr lang="en-US" sz="2300" dirty="0" err="1">
                <a:solidFill>
                  <a:srgbClr val="1E1E49"/>
                </a:solidFill>
                <a:latin typeface="Gotham"/>
                <a:ea typeface="Gotham"/>
                <a:cs typeface="Gotham"/>
                <a:sym typeface="Gotham"/>
              </a:rPr>
              <a:t>Hauptstelle</a:t>
            </a:r>
            <a:r>
              <a:rPr lang="en-US" sz="2300" dirty="0">
                <a:solidFill>
                  <a:srgbClr val="1E1E49"/>
                </a:solidFill>
                <a:latin typeface="Gotham"/>
                <a:ea typeface="Gotham"/>
                <a:cs typeface="Gotham"/>
                <a:sym typeface="Gotham"/>
              </a:rPr>
              <a:t> </a:t>
            </a:r>
            <a:r>
              <a:rPr lang="en-US" sz="2300" dirty="0" err="1">
                <a:solidFill>
                  <a:srgbClr val="1E1E49"/>
                </a:solidFill>
                <a:latin typeface="Gotham"/>
                <a:ea typeface="Gotham"/>
                <a:cs typeface="Gotham"/>
                <a:sym typeface="Gotham"/>
              </a:rPr>
              <a:t>durch</a:t>
            </a:r>
            <a:r>
              <a:rPr lang="en-US" sz="2300" dirty="0">
                <a:solidFill>
                  <a:srgbClr val="1E1E49"/>
                </a:solidFill>
                <a:latin typeface="Gotham"/>
                <a:ea typeface="Gotham"/>
                <a:cs typeface="Gotham"/>
                <a:sym typeface="Gotham"/>
              </a:rPr>
              <a:t> </a:t>
            </a:r>
            <a:r>
              <a:rPr lang="en-US" sz="2300" dirty="0" err="1">
                <a:solidFill>
                  <a:srgbClr val="1E1E49"/>
                </a:solidFill>
                <a:latin typeface="Gotham"/>
                <a:ea typeface="Gotham"/>
                <a:cs typeface="Gotham"/>
                <a:sym typeface="Gotham"/>
              </a:rPr>
              <a:t>Herrn</a:t>
            </a:r>
            <a:r>
              <a:rPr lang="en-US" sz="2300" dirty="0">
                <a:solidFill>
                  <a:srgbClr val="1E1E49"/>
                </a:solidFill>
                <a:latin typeface="Gotham"/>
                <a:ea typeface="Gotham"/>
                <a:cs typeface="Gotham"/>
                <a:sym typeface="Gotham"/>
              </a:rPr>
              <a:t> </a:t>
            </a:r>
            <a:r>
              <a:rPr lang="en-US" sz="2300" dirty="0" err="1">
                <a:solidFill>
                  <a:srgbClr val="1E1E49"/>
                </a:solidFill>
                <a:latin typeface="Gotham"/>
                <a:ea typeface="Gotham"/>
                <a:cs typeface="Gotham"/>
                <a:sym typeface="Gotham"/>
              </a:rPr>
              <a:t>Hüsgen</a:t>
            </a:r>
            <a:r>
              <a:rPr lang="en-US" sz="2300" dirty="0">
                <a:solidFill>
                  <a:srgbClr val="1E1E49"/>
                </a:solidFill>
                <a:latin typeface="Gotham"/>
                <a:ea typeface="Gotham"/>
                <a:cs typeface="Gotham"/>
                <a:sym typeface="Gotham"/>
              </a:rPr>
              <a:t>, Frau </a:t>
            </a:r>
            <a:r>
              <a:rPr lang="en-US" sz="2300" dirty="0" err="1">
                <a:solidFill>
                  <a:srgbClr val="1E1E49"/>
                </a:solidFill>
                <a:latin typeface="Gotham"/>
                <a:ea typeface="Gotham"/>
                <a:cs typeface="Gotham"/>
                <a:sym typeface="Gotham"/>
              </a:rPr>
              <a:t>Tröster</a:t>
            </a:r>
            <a:r>
              <a:rPr lang="en-US" sz="2300" dirty="0">
                <a:solidFill>
                  <a:srgbClr val="1E1E49"/>
                </a:solidFill>
                <a:latin typeface="Gotham"/>
                <a:ea typeface="Gotham"/>
                <a:cs typeface="Gotham"/>
                <a:sym typeface="Gotham"/>
              </a:rPr>
              <a:t> und Frau </a:t>
            </a:r>
            <a:r>
              <a:rPr lang="en-US" sz="2300" dirty="0" err="1">
                <a:solidFill>
                  <a:srgbClr val="1E1E49"/>
                </a:solidFill>
                <a:latin typeface="Gotham"/>
                <a:ea typeface="Gotham"/>
                <a:cs typeface="Gotham"/>
                <a:sym typeface="Gotham"/>
              </a:rPr>
              <a:t>Gerdesmeier</a:t>
            </a:r>
            <a:endParaRPr lang="en-US" sz="2300" dirty="0">
              <a:solidFill>
                <a:srgbClr val="1E1E49"/>
              </a:solidFill>
              <a:latin typeface="Gotham"/>
              <a:ea typeface="Gotham"/>
              <a:cs typeface="Gotham"/>
              <a:sym typeface="Gotham"/>
            </a:endParaRPr>
          </a:p>
          <a:p>
            <a:pPr marL="496575" lvl="1" indent="-248288" algn="l">
              <a:lnSpc>
                <a:spcPts val="3220"/>
              </a:lnSpc>
              <a:buFont typeface="Arial"/>
              <a:buChar char="•"/>
            </a:pPr>
            <a:r>
              <a:rPr lang="en-US" sz="2300" dirty="0">
                <a:solidFill>
                  <a:srgbClr val="1E1E49"/>
                </a:solidFill>
                <a:latin typeface="Gotham"/>
                <a:ea typeface="Gotham"/>
                <a:cs typeface="Gotham"/>
                <a:sym typeface="Gotham"/>
              </a:rPr>
              <a:t>in den </a:t>
            </a:r>
            <a:r>
              <a:rPr lang="en-US" sz="2300" dirty="0" err="1">
                <a:solidFill>
                  <a:srgbClr val="1E1E49"/>
                </a:solidFill>
                <a:latin typeface="Gotham"/>
                <a:ea typeface="Gotham"/>
                <a:cs typeface="Gotham"/>
                <a:sym typeface="Gotham"/>
              </a:rPr>
              <a:t>Nebenstellen</a:t>
            </a:r>
            <a:r>
              <a:rPr lang="en-US" sz="2300" dirty="0">
                <a:solidFill>
                  <a:srgbClr val="1E1E49"/>
                </a:solidFill>
                <a:latin typeface="Gotham"/>
                <a:ea typeface="Gotham"/>
                <a:cs typeface="Gotham"/>
                <a:sym typeface="Gotham"/>
              </a:rPr>
              <a:t> </a:t>
            </a:r>
            <a:r>
              <a:rPr lang="en-US" sz="2300" dirty="0" err="1">
                <a:solidFill>
                  <a:srgbClr val="1E1E49"/>
                </a:solidFill>
                <a:latin typeface="Gotham"/>
                <a:ea typeface="Gotham"/>
                <a:cs typeface="Gotham"/>
                <a:sym typeface="Gotham"/>
              </a:rPr>
              <a:t>durch</a:t>
            </a:r>
            <a:r>
              <a:rPr lang="en-US" sz="2300" dirty="0">
                <a:solidFill>
                  <a:srgbClr val="1E1E49"/>
                </a:solidFill>
                <a:latin typeface="Gotham"/>
                <a:ea typeface="Gotham"/>
                <a:cs typeface="Gotham"/>
                <a:sym typeface="Gotham"/>
              </a:rPr>
              <a:t> Frau Kreipe, Frau Noack, Frau Klenner, Frau Hiller und </a:t>
            </a:r>
            <a:r>
              <a:rPr lang="en-US" sz="2300" dirty="0" err="1">
                <a:solidFill>
                  <a:srgbClr val="1E1E49"/>
                </a:solidFill>
                <a:latin typeface="Gotham"/>
                <a:ea typeface="Gotham"/>
                <a:cs typeface="Gotham"/>
                <a:sym typeface="Gotham"/>
              </a:rPr>
              <a:t>sämtliche</a:t>
            </a:r>
            <a:r>
              <a:rPr lang="en-US" sz="2300" dirty="0">
                <a:solidFill>
                  <a:srgbClr val="1E1E49"/>
                </a:solidFill>
                <a:latin typeface="Gotham"/>
                <a:ea typeface="Gotham"/>
                <a:cs typeface="Gotham"/>
                <a:sym typeface="Gotham"/>
              </a:rPr>
              <a:t> </a:t>
            </a:r>
            <a:r>
              <a:rPr lang="en-US" sz="2300" dirty="0" err="1">
                <a:solidFill>
                  <a:srgbClr val="1E1E49"/>
                </a:solidFill>
                <a:latin typeface="Gotham"/>
                <a:ea typeface="Gotham"/>
                <a:cs typeface="Gotham"/>
                <a:sym typeface="Gotham"/>
              </a:rPr>
              <a:t>engagierten</a:t>
            </a:r>
            <a:r>
              <a:rPr lang="en-US" sz="2300" dirty="0">
                <a:solidFill>
                  <a:srgbClr val="1E1E49"/>
                </a:solidFill>
                <a:latin typeface="Gotham"/>
                <a:ea typeface="Gotham"/>
                <a:cs typeface="Gotham"/>
                <a:sym typeface="Gotham"/>
              </a:rPr>
              <a:t> </a:t>
            </a:r>
            <a:r>
              <a:rPr lang="en-US" sz="2300" dirty="0" err="1">
                <a:solidFill>
                  <a:srgbClr val="1E1E49"/>
                </a:solidFill>
                <a:latin typeface="Gotham"/>
                <a:ea typeface="Gotham"/>
                <a:cs typeface="Gotham"/>
                <a:sym typeface="Gotham"/>
              </a:rPr>
              <a:t>Lehrkräfte</a:t>
            </a:r>
            <a:r>
              <a:rPr lang="en-US" sz="2300" dirty="0">
                <a:solidFill>
                  <a:srgbClr val="1E1E49"/>
                </a:solidFill>
                <a:latin typeface="Gotham"/>
                <a:ea typeface="Gotham"/>
                <a:cs typeface="Gotham"/>
                <a:sym typeface="Gotham"/>
              </a:rPr>
              <a:t> und </a:t>
            </a:r>
            <a:r>
              <a:rPr lang="en-US" sz="2300" dirty="0" err="1">
                <a:solidFill>
                  <a:srgbClr val="1E1E49"/>
                </a:solidFill>
                <a:latin typeface="Gotham"/>
                <a:ea typeface="Gotham"/>
                <a:cs typeface="Gotham"/>
                <a:sym typeface="Gotham"/>
              </a:rPr>
              <a:t>Eltern</a:t>
            </a:r>
            <a:endParaRPr lang="en-US" sz="2300" dirty="0">
              <a:solidFill>
                <a:srgbClr val="1E1E49"/>
              </a:solidFill>
              <a:latin typeface="Gotham"/>
              <a:ea typeface="Gotham"/>
              <a:cs typeface="Gotham"/>
              <a:sym typeface="Gotham"/>
            </a:endParaRPr>
          </a:p>
          <a:p>
            <a:pPr marL="496575" lvl="1" indent="-248288" algn="l">
              <a:lnSpc>
                <a:spcPts val="3220"/>
              </a:lnSpc>
              <a:buFont typeface="Arial"/>
              <a:buChar char="•"/>
            </a:pPr>
            <a:r>
              <a:rPr lang="en-US" sz="2300" dirty="0" err="1">
                <a:solidFill>
                  <a:srgbClr val="1E1E49"/>
                </a:solidFill>
                <a:latin typeface="Gotham"/>
                <a:ea typeface="Gotham"/>
                <a:cs typeface="Gotham"/>
                <a:sym typeface="Gotham"/>
              </a:rPr>
              <a:t>durch</a:t>
            </a:r>
            <a:r>
              <a:rPr lang="en-US" sz="2300" dirty="0">
                <a:solidFill>
                  <a:srgbClr val="1E1E49"/>
                </a:solidFill>
                <a:latin typeface="Gotham"/>
                <a:ea typeface="Gotham"/>
                <a:cs typeface="Gotham"/>
                <a:sym typeface="Gotham"/>
              </a:rPr>
              <a:t> </a:t>
            </a:r>
            <a:r>
              <a:rPr lang="en-US" sz="2300" dirty="0" err="1">
                <a:solidFill>
                  <a:srgbClr val="1E1E49"/>
                </a:solidFill>
                <a:latin typeface="Gotham"/>
                <a:ea typeface="Gotham"/>
                <a:cs typeface="Gotham"/>
                <a:sym typeface="Gotham"/>
              </a:rPr>
              <a:t>freiwillige</a:t>
            </a:r>
            <a:r>
              <a:rPr lang="en-US" sz="2300" dirty="0">
                <a:solidFill>
                  <a:srgbClr val="1E1E49"/>
                </a:solidFill>
                <a:latin typeface="Gotham"/>
                <a:ea typeface="Gotham"/>
                <a:cs typeface="Gotham"/>
                <a:sym typeface="Gotham"/>
              </a:rPr>
              <a:t> </a:t>
            </a:r>
            <a:r>
              <a:rPr lang="en-US" sz="2300" dirty="0" err="1">
                <a:solidFill>
                  <a:srgbClr val="1E1E49"/>
                </a:solidFill>
                <a:latin typeface="Gotham"/>
                <a:ea typeface="Gotham"/>
                <a:cs typeface="Gotham"/>
                <a:sym typeface="Gotham"/>
              </a:rPr>
              <a:t>Helfende</a:t>
            </a:r>
            <a:r>
              <a:rPr lang="en-US" sz="2300" dirty="0">
                <a:solidFill>
                  <a:srgbClr val="1E1E49"/>
                </a:solidFill>
                <a:latin typeface="Gotham"/>
                <a:ea typeface="Gotham"/>
                <a:cs typeface="Gotham"/>
                <a:sym typeface="Gotham"/>
              </a:rPr>
              <a:t> </a:t>
            </a:r>
            <a:r>
              <a:rPr lang="en-US" sz="2300" dirty="0" err="1">
                <a:solidFill>
                  <a:srgbClr val="1E1E49"/>
                </a:solidFill>
                <a:latin typeface="Gotham"/>
                <a:ea typeface="Gotham"/>
                <a:cs typeface="Gotham"/>
                <a:sym typeface="Gotham"/>
              </a:rPr>
              <a:t>bei</a:t>
            </a:r>
            <a:r>
              <a:rPr lang="en-US" sz="2300" dirty="0">
                <a:solidFill>
                  <a:srgbClr val="1E1E49"/>
                </a:solidFill>
                <a:latin typeface="Gotham"/>
                <a:ea typeface="Gotham"/>
                <a:cs typeface="Gotham"/>
                <a:sym typeface="Gotham"/>
              </a:rPr>
              <a:t> </a:t>
            </a:r>
            <a:r>
              <a:rPr lang="en-US" sz="2300" dirty="0" err="1">
                <a:solidFill>
                  <a:srgbClr val="1E1E49"/>
                </a:solidFill>
                <a:latin typeface="Gotham"/>
                <a:ea typeface="Gotham"/>
                <a:cs typeface="Gotham"/>
                <a:sym typeface="Gotham"/>
              </a:rPr>
              <a:t>Bibliotheksveranstaltungen</a:t>
            </a:r>
            <a:r>
              <a:rPr lang="en-US" sz="2300" dirty="0">
                <a:solidFill>
                  <a:srgbClr val="1E1E49"/>
                </a:solidFill>
                <a:latin typeface="Gotham"/>
                <a:ea typeface="Gotham"/>
                <a:cs typeface="Gotham"/>
                <a:sym typeface="Gotham"/>
              </a:rPr>
              <a:t>, </a:t>
            </a:r>
            <a:r>
              <a:rPr lang="en-US" sz="2300" dirty="0" err="1">
                <a:solidFill>
                  <a:srgbClr val="1E1E49"/>
                </a:solidFill>
                <a:latin typeface="Gotham"/>
                <a:ea typeface="Gotham"/>
                <a:cs typeface="Gotham"/>
                <a:sym typeface="Gotham"/>
              </a:rPr>
              <a:t>Sonderöffnungen</a:t>
            </a:r>
            <a:r>
              <a:rPr lang="en-US" sz="2300" dirty="0">
                <a:solidFill>
                  <a:srgbClr val="1E1E49"/>
                </a:solidFill>
                <a:latin typeface="Gotham"/>
                <a:ea typeface="Gotham"/>
                <a:cs typeface="Gotham"/>
                <a:sym typeface="Gotham"/>
              </a:rPr>
              <a:t> und dem </a:t>
            </a:r>
            <a:r>
              <a:rPr lang="en-US" sz="2300" dirty="0" err="1">
                <a:solidFill>
                  <a:srgbClr val="1E1E49"/>
                </a:solidFill>
                <a:latin typeface="Gotham"/>
                <a:ea typeface="Gotham"/>
                <a:cs typeface="Gotham"/>
                <a:sym typeface="Gotham"/>
              </a:rPr>
              <a:t>Sommerleseclub</a:t>
            </a:r>
            <a:endParaRPr lang="en-US" sz="2300" dirty="0">
              <a:solidFill>
                <a:srgbClr val="1E1E49"/>
              </a:solidFill>
              <a:latin typeface="Gotham"/>
              <a:ea typeface="Gotham"/>
              <a:cs typeface="Gotham"/>
              <a:sym typeface="Gotham"/>
            </a:endParaRPr>
          </a:p>
          <a:p>
            <a:pPr marL="496575" lvl="1" indent="-248288" algn="l">
              <a:lnSpc>
                <a:spcPts val="3220"/>
              </a:lnSpc>
              <a:buFont typeface="Arial"/>
              <a:buChar char="•"/>
            </a:pPr>
            <a:r>
              <a:rPr lang="en-US" sz="2300" dirty="0" err="1">
                <a:solidFill>
                  <a:srgbClr val="1E1E49"/>
                </a:solidFill>
                <a:latin typeface="Gotham"/>
                <a:ea typeface="Gotham"/>
                <a:cs typeface="Gotham"/>
                <a:sym typeface="Gotham"/>
              </a:rPr>
              <a:t>Danke</a:t>
            </a:r>
            <a:r>
              <a:rPr lang="en-US" sz="2300" dirty="0">
                <a:solidFill>
                  <a:srgbClr val="1E1E49"/>
                </a:solidFill>
                <a:latin typeface="Gotham"/>
                <a:ea typeface="Gotham"/>
                <a:cs typeface="Gotham"/>
                <a:sym typeface="Gotham"/>
              </a:rPr>
              <a:t> </a:t>
            </a:r>
            <a:r>
              <a:rPr lang="en-US" sz="2300" dirty="0" err="1">
                <a:solidFill>
                  <a:srgbClr val="1E1E49"/>
                </a:solidFill>
                <a:latin typeface="Gotham"/>
                <a:ea typeface="Gotham"/>
                <a:cs typeface="Gotham"/>
                <a:sym typeface="Gotham"/>
              </a:rPr>
              <a:t>für</a:t>
            </a:r>
            <a:r>
              <a:rPr lang="en-US" sz="2300" dirty="0">
                <a:solidFill>
                  <a:srgbClr val="1E1E49"/>
                </a:solidFill>
                <a:latin typeface="Gotham"/>
                <a:ea typeface="Gotham"/>
                <a:cs typeface="Gotham"/>
                <a:sym typeface="Gotham"/>
              </a:rPr>
              <a:t> die </a:t>
            </a:r>
            <a:r>
              <a:rPr lang="en-US" sz="2300" dirty="0" err="1">
                <a:solidFill>
                  <a:srgbClr val="1E1E49"/>
                </a:solidFill>
                <a:latin typeface="Gotham"/>
                <a:ea typeface="Gotham"/>
                <a:cs typeface="Gotham"/>
                <a:sym typeface="Gotham"/>
              </a:rPr>
              <a:t>geschenkte</a:t>
            </a:r>
            <a:r>
              <a:rPr lang="en-US" sz="2300" dirty="0">
                <a:solidFill>
                  <a:srgbClr val="1E1E49"/>
                </a:solidFill>
                <a:latin typeface="Gotham"/>
                <a:ea typeface="Gotham"/>
                <a:cs typeface="Gotham"/>
                <a:sym typeface="Gotham"/>
              </a:rPr>
              <a:t> Zeit und die </a:t>
            </a:r>
            <a:r>
              <a:rPr lang="en-US" sz="2300" dirty="0" err="1">
                <a:solidFill>
                  <a:srgbClr val="1E1E49"/>
                </a:solidFill>
                <a:latin typeface="Gotham"/>
                <a:ea typeface="Gotham"/>
                <a:cs typeface="Gotham"/>
                <a:sym typeface="Gotham"/>
              </a:rPr>
              <a:t>wertvolle</a:t>
            </a:r>
            <a:r>
              <a:rPr lang="en-US" sz="2300" dirty="0">
                <a:solidFill>
                  <a:srgbClr val="1E1E49"/>
                </a:solidFill>
                <a:latin typeface="Gotham"/>
                <a:ea typeface="Gotham"/>
                <a:cs typeface="Gotham"/>
                <a:sym typeface="Gotham"/>
              </a:rPr>
              <a:t> </a:t>
            </a:r>
            <a:r>
              <a:rPr lang="en-US" sz="2300" dirty="0" err="1">
                <a:solidFill>
                  <a:srgbClr val="1E1E49"/>
                </a:solidFill>
                <a:latin typeface="Gotham"/>
                <a:ea typeface="Gotham"/>
                <a:cs typeface="Gotham"/>
                <a:sym typeface="Gotham"/>
              </a:rPr>
              <a:t>Mitarbeit</a:t>
            </a:r>
            <a:r>
              <a:rPr lang="en-US" sz="2300" dirty="0">
                <a:solidFill>
                  <a:srgbClr val="1E1E49"/>
                </a:solidFill>
                <a:latin typeface="Gotham"/>
                <a:ea typeface="Gotham"/>
                <a:cs typeface="Gotham"/>
                <a:sym typeface="Gotham"/>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Freeform 2"/>
          <p:cNvSpPr/>
          <p:nvPr/>
        </p:nvSpPr>
        <p:spPr>
          <a:xfrm>
            <a:off x="12996891" y="1028700"/>
            <a:ext cx="4996731" cy="8819661"/>
          </a:xfrm>
          <a:custGeom>
            <a:avLst/>
            <a:gdLst/>
            <a:ahLst/>
            <a:cxnLst/>
            <a:rect l="l" t="t" r="r" b="b"/>
            <a:pathLst>
              <a:path w="4996731" h="8819661">
                <a:moveTo>
                  <a:pt x="0" y="0"/>
                </a:moveTo>
                <a:lnTo>
                  <a:pt x="4996731" y="0"/>
                </a:lnTo>
                <a:lnTo>
                  <a:pt x="4996731" y="8819661"/>
                </a:lnTo>
                <a:lnTo>
                  <a:pt x="0" y="8819661"/>
                </a:lnTo>
                <a:lnTo>
                  <a:pt x="0" y="0"/>
                </a:lnTo>
                <a:close/>
              </a:path>
            </a:pathLst>
          </a:custGeom>
          <a:blipFill>
            <a:blip r:embed="rId2"/>
            <a:stretch>
              <a:fillRect/>
            </a:stretch>
          </a:blipFill>
        </p:spPr>
      </p:sp>
      <p:grpSp>
        <p:nvGrpSpPr>
          <p:cNvPr id="3" name="Group 3"/>
          <p:cNvGrpSpPr/>
          <p:nvPr/>
        </p:nvGrpSpPr>
        <p:grpSpPr>
          <a:xfrm>
            <a:off x="8677301" y="4498342"/>
            <a:ext cx="5266427" cy="5266406"/>
            <a:chOff x="0" y="0"/>
            <a:chExt cx="6350000" cy="6349975"/>
          </a:xfrm>
        </p:grpSpPr>
        <p:sp>
          <p:nvSpPr>
            <p:cNvPr id="4" name="Freeform 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t="-2004" b="-10011"/>
              </a:stretch>
            </a:blipFill>
          </p:spPr>
        </p:sp>
      </p:grpSp>
      <p:sp>
        <p:nvSpPr>
          <p:cNvPr id="5" name="TextBox 5"/>
          <p:cNvSpPr txBox="1"/>
          <p:nvPr/>
        </p:nvSpPr>
        <p:spPr>
          <a:xfrm>
            <a:off x="1028700" y="5095875"/>
            <a:ext cx="7097078" cy="2389504"/>
          </a:xfrm>
          <a:prstGeom prst="rect">
            <a:avLst/>
          </a:prstGeom>
        </p:spPr>
        <p:txBody>
          <a:bodyPr lIns="0" tIns="0" rIns="0" bIns="0" rtlCol="0" anchor="t">
            <a:spAutoFit/>
          </a:bodyPr>
          <a:lstStyle/>
          <a:p>
            <a:pPr marL="496575" lvl="1" indent="-248288" algn="l">
              <a:lnSpc>
                <a:spcPts val="3220"/>
              </a:lnSpc>
              <a:buFont typeface="Arial"/>
              <a:buChar char="•"/>
            </a:pPr>
            <a:r>
              <a:rPr lang="en-US" sz="2300">
                <a:solidFill>
                  <a:srgbClr val="1E1E49"/>
                </a:solidFill>
                <a:latin typeface="Gotham"/>
                <a:ea typeface="Gotham"/>
                <a:cs typeface="Gotham"/>
                <a:sym typeface="Gotham"/>
              </a:rPr>
              <a:t>seit dem 04. Februar 2024 ist die Open Library auch sonntags nutzbar</a:t>
            </a:r>
          </a:p>
          <a:p>
            <a:pPr marL="496575" lvl="1" indent="-248288" algn="l">
              <a:lnSpc>
                <a:spcPts val="3220"/>
              </a:lnSpc>
              <a:buFont typeface="Arial"/>
              <a:buChar char="•"/>
            </a:pPr>
            <a:r>
              <a:rPr lang="en-US" sz="2300">
                <a:solidFill>
                  <a:srgbClr val="1E1E49"/>
                </a:solidFill>
                <a:latin typeface="Gotham"/>
                <a:ea typeface="Gotham"/>
                <a:cs typeface="Gotham"/>
                <a:sym typeface="Gotham"/>
              </a:rPr>
              <a:t>dadurch ergeben sich</a:t>
            </a:r>
          </a:p>
          <a:p>
            <a:pPr marL="993151" lvl="2" indent="-331050" algn="l">
              <a:lnSpc>
                <a:spcPts val="3220"/>
              </a:lnSpc>
              <a:buFont typeface="Arial"/>
              <a:buChar char="⚬"/>
            </a:pPr>
            <a:r>
              <a:rPr lang="en-US" sz="2300">
                <a:solidFill>
                  <a:srgbClr val="1E1E49"/>
                </a:solidFill>
                <a:latin typeface="Gotham"/>
                <a:ea typeface="Gotham"/>
                <a:cs typeface="Gotham"/>
                <a:sym typeface="Gotham"/>
              </a:rPr>
              <a:t>20 Servicestunden mit Personal pro Woche</a:t>
            </a:r>
          </a:p>
          <a:p>
            <a:pPr marL="993151" lvl="2" indent="-331050" algn="l">
              <a:lnSpc>
                <a:spcPts val="3220"/>
              </a:lnSpc>
              <a:buFont typeface="Arial"/>
              <a:buChar char="⚬"/>
            </a:pPr>
            <a:r>
              <a:rPr lang="en-US" sz="2300">
                <a:solidFill>
                  <a:srgbClr val="1E1E49"/>
                </a:solidFill>
                <a:latin typeface="Gotham"/>
                <a:ea typeface="Gotham"/>
                <a:cs typeface="Gotham"/>
                <a:sym typeface="Gotham"/>
              </a:rPr>
              <a:t>40 Open Library Wochenstunden</a:t>
            </a:r>
          </a:p>
        </p:txBody>
      </p:sp>
      <p:sp>
        <p:nvSpPr>
          <p:cNvPr id="6" name="TextBox 6"/>
          <p:cNvSpPr txBox="1"/>
          <p:nvPr/>
        </p:nvSpPr>
        <p:spPr>
          <a:xfrm>
            <a:off x="1028700" y="1276350"/>
            <a:ext cx="11363731" cy="896874"/>
          </a:xfrm>
          <a:prstGeom prst="rect">
            <a:avLst/>
          </a:prstGeom>
        </p:spPr>
        <p:txBody>
          <a:bodyPr lIns="0" tIns="0" rIns="0" bIns="0" rtlCol="0" anchor="t">
            <a:spAutoFit/>
          </a:bodyPr>
          <a:lstStyle/>
          <a:p>
            <a:pPr algn="l">
              <a:lnSpc>
                <a:spcPts val="3467"/>
              </a:lnSpc>
            </a:pPr>
            <a:r>
              <a:rPr lang="en-US" sz="3399" spc="506">
                <a:solidFill>
                  <a:srgbClr val="1E1E49"/>
                </a:solidFill>
                <a:latin typeface="Gotham"/>
                <a:ea typeface="Gotham"/>
                <a:cs typeface="Gotham"/>
                <a:sym typeface="Gotham"/>
              </a:rPr>
              <a:t>ERWEITERTE ÖFFNUNGSZEITEN DER OPEN LIBRARY</a:t>
            </a:r>
          </a:p>
        </p:txBody>
      </p:sp>
      <p:sp>
        <p:nvSpPr>
          <p:cNvPr id="7" name="TextBox 7"/>
          <p:cNvSpPr txBox="1"/>
          <p:nvPr/>
        </p:nvSpPr>
        <p:spPr>
          <a:xfrm>
            <a:off x="1028700" y="2639822"/>
            <a:ext cx="11787226" cy="1989454"/>
          </a:xfrm>
          <a:prstGeom prst="rect">
            <a:avLst/>
          </a:prstGeom>
        </p:spPr>
        <p:txBody>
          <a:bodyPr lIns="0" tIns="0" rIns="0" bIns="0" rtlCol="0" anchor="t">
            <a:spAutoFit/>
          </a:bodyPr>
          <a:lstStyle/>
          <a:p>
            <a:pPr algn="l">
              <a:lnSpc>
                <a:spcPts val="3220"/>
              </a:lnSpc>
            </a:pPr>
            <a:r>
              <a:rPr lang="en-US" sz="2300">
                <a:solidFill>
                  <a:srgbClr val="1E1E49"/>
                </a:solidFill>
                <a:latin typeface="Gotham"/>
                <a:ea typeface="Gotham"/>
                <a:cs typeface="Gotham"/>
                <a:sym typeface="Gotham"/>
              </a:rPr>
              <a:t>Die Open Library in Salzkotten ist ein Selbstbedienungsangebot, das eine Nutzung der Stadtbibliothek auch außerhalb der personalbesetzten Öffnungszeit ermöglicht. Während der Open-Library-Zeiten ist kein Personal vor Ort. Mit der Bibliothekskarte erhält man Zutritt über das Zutrittsterminal und kann das Angebot der Bibliothek nutzen.</a:t>
            </a:r>
          </a:p>
        </p:txBody>
      </p:sp>
      <p:sp>
        <p:nvSpPr>
          <p:cNvPr id="8" name="Freeform 8"/>
          <p:cNvSpPr/>
          <p:nvPr/>
        </p:nvSpPr>
        <p:spPr>
          <a:xfrm>
            <a:off x="14661433" y="414795"/>
            <a:ext cx="2597867" cy="613905"/>
          </a:xfrm>
          <a:custGeom>
            <a:avLst/>
            <a:gdLst/>
            <a:ahLst/>
            <a:cxnLst/>
            <a:rect l="l" t="t" r="r" b="b"/>
            <a:pathLst>
              <a:path w="2597867" h="613905">
                <a:moveTo>
                  <a:pt x="0" y="0"/>
                </a:moveTo>
                <a:lnTo>
                  <a:pt x="2597867" y="0"/>
                </a:lnTo>
                <a:lnTo>
                  <a:pt x="2597867" y="613905"/>
                </a:lnTo>
                <a:lnTo>
                  <a:pt x="0" y="613905"/>
                </a:lnTo>
                <a:lnTo>
                  <a:pt x="0" y="0"/>
                </a:lnTo>
                <a:close/>
              </a:path>
            </a:pathLst>
          </a:custGeom>
          <a:blipFill>
            <a:blip r:embed="rId4"/>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grpSp>
        <p:nvGrpSpPr>
          <p:cNvPr id="2" name="Group 2"/>
          <p:cNvGrpSpPr/>
          <p:nvPr/>
        </p:nvGrpSpPr>
        <p:grpSpPr>
          <a:xfrm>
            <a:off x="12755194" y="374330"/>
            <a:ext cx="5077587" cy="5077566"/>
            <a:chOff x="0" y="0"/>
            <a:chExt cx="6350000" cy="6349975"/>
          </a:xfrm>
        </p:grpSpPr>
        <p:sp>
          <p:nvSpPr>
            <p:cNvPr id="3" name="Freeform 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b="-41753"/>
              </a:stretch>
            </a:blipFill>
          </p:spPr>
        </p:sp>
      </p:grpSp>
      <p:grpSp>
        <p:nvGrpSpPr>
          <p:cNvPr id="4" name="Group 4"/>
          <p:cNvGrpSpPr/>
          <p:nvPr/>
        </p:nvGrpSpPr>
        <p:grpSpPr>
          <a:xfrm>
            <a:off x="10058367" y="2913114"/>
            <a:ext cx="7027616" cy="7027587"/>
            <a:chOff x="0" y="0"/>
            <a:chExt cx="6350000" cy="6349975"/>
          </a:xfrm>
        </p:grpSpPr>
        <p:sp>
          <p:nvSpPr>
            <p:cNvPr id="5" name="Freeform 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16666" r="-16666"/>
              </a:stretch>
            </a:blipFill>
          </p:spPr>
        </p:sp>
      </p:grpSp>
      <p:sp>
        <p:nvSpPr>
          <p:cNvPr id="6" name="TextBox 6"/>
          <p:cNvSpPr txBox="1"/>
          <p:nvPr/>
        </p:nvSpPr>
        <p:spPr>
          <a:xfrm>
            <a:off x="1028700" y="3279777"/>
            <a:ext cx="9232967" cy="3989704"/>
          </a:xfrm>
          <a:prstGeom prst="rect">
            <a:avLst/>
          </a:prstGeom>
        </p:spPr>
        <p:txBody>
          <a:bodyPr lIns="0" tIns="0" rIns="0" bIns="0" rtlCol="0" anchor="t">
            <a:spAutoFit/>
          </a:bodyPr>
          <a:lstStyle/>
          <a:p>
            <a:pPr marL="496575" lvl="1" indent="-248288" algn="l">
              <a:lnSpc>
                <a:spcPts val="3220"/>
              </a:lnSpc>
              <a:buFont typeface="Arial"/>
              <a:buChar char="•"/>
            </a:pPr>
            <a:r>
              <a:rPr lang="en-US" sz="2300">
                <a:solidFill>
                  <a:srgbClr val="1E1E49"/>
                </a:solidFill>
                <a:latin typeface="Gotham"/>
                <a:ea typeface="Gotham"/>
                <a:cs typeface="Gotham"/>
                <a:sym typeface="Gotham"/>
              </a:rPr>
              <a:t>Qualifizierungskurs in Kooperation mit der VHS vor Ort</a:t>
            </a:r>
          </a:p>
          <a:p>
            <a:pPr marL="496575" lvl="1" indent="-248288" algn="l">
              <a:lnSpc>
                <a:spcPts val="3220"/>
              </a:lnSpc>
              <a:buFont typeface="Arial"/>
              <a:buChar char="•"/>
            </a:pPr>
            <a:r>
              <a:rPr lang="en-US" sz="2300">
                <a:solidFill>
                  <a:srgbClr val="1E1E49"/>
                </a:solidFill>
                <a:latin typeface="Gotham"/>
                <a:ea typeface="Gotham"/>
                <a:cs typeface="Gotham"/>
                <a:sym typeface="Gotham"/>
              </a:rPr>
              <a:t>gefördert durch die Felix- und Hedwig- Klingenthal-Stiftung</a:t>
            </a:r>
          </a:p>
          <a:p>
            <a:pPr marL="496575" lvl="1" indent="-248288" algn="l">
              <a:lnSpc>
                <a:spcPts val="3220"/>
              </a:lnSpc>
              <a:buFont typeface="Arial"/>
              <a:buChar char="•"/>
            </a:pPr>
            <a:r>
              <a:rPr lang="en-US" sz="2300">
                <a:solidFill>
                  <a:srgbClr val="1E1E49"/>
                </a:solidFill>
                <a:latin typeface="Gotham"/>
                <a:ea typeface="Gotham"/>
                <a:cs typeface="Gotham"/>
                <a:sym typeface="Gotham"/>
              </a:rPr>
              <a:t>Ziel: Kinder bei der Entwicklung ihrer Sprach- und Lesekompetenz zu unterstützen</a:t>
            </a:r>
          </a:p>
          <a:p>
            <a:pPr marL="496575" lvl="1" indent="-248288" algn="l">
              <a:lnSpc>
                <a:spcPts val="3220"/>
              </a:lnSpc>
              <a:buFont typeface="Arial"/>
              <a:buChar char="•"/>
            </a:pPr>
            <a:r>
              <a:rPr lang="en-US" sz="2300">
                <a:solidFill>
                  <a:srgbClr val="1E1E49"/>
                </a:solidFill>
                <a:latin typeface="Gotham"/>
                <a:ea typeface="Gotham"/>
                <a:cs typeface="Gotham"/>
                <a:sym typeface="Gotham"/>
              </a:rPr>
              <a:t>zwei Qualifizierungskurse fanden 2024 mit jeweils 12 Teilnehmenden statt</a:t>
            </a:r>
          </a:p>
          <a:p>
            <a:pPr marL="496575" lvl="1" indent="-248288" algn="l">
              <a:lnSpc>
                <a:spcPts val="3220"/>
              </a:lnSpc>
              <a:buFont typeface="Arial"/>
              <a:buChar char="•"/>
            </a:pPr>
            <a:r>
              <a:rPr lang="en-US" sz="2300">
                <a:solidFill>
                  <a:srgbClr val="1E1E49"/>
                </a:solidFill>
                <a:latin typeface="Gotham"/>
                <a:ea typeface="Gotham"/>
                <a:cs typeface="Gotham"/>
                <a:sym typeface="Gotham"/>
              </a:rPr>
              <a:t>anschließender ehrenamtlicher Einsatz im Bereich Schule, OGS, Bibliothek, JuBe </a:t>
            </a:r>
          </a:p>
          <a:p>
            <a:pPr marL="496575" lvl="1" indent="-248288" algn="l">
              <a:lnSpc>
                <a:spcPts val="3220"/>
              </a:lnSpc>
              <a:buFont typeface="Arial"/>
              <a:buChar char="•"/>
            </a:pPr>
            <a:r>
              <a:rPr lang="en-US" sz="2300">
                <a:solidFill>
                  <a:srgbClr val="1E1E49"/>
                </a:solidFill>
                <a:latin typeface="Gotham"/>
                <a:ea typeface="Gotham"/>
                <a:cs typeface="Gotham"/>
                <a:sym typeface="Gotham"/>
              </a:rPr>
              <a:t>dritter Qualifizierungskurs startet im Feb. 2025</a:t>
            </a:r>
          </a:p>
          <a:p>
            <a:pPr marL="496575" lvl="1" indent="-248288" algn="l">
              <a:lnSpc>
                <a:spcPts val="3220"/>
              </a:lnSpc>
              <a:buFont typeface="Arial"/>
              <a:buChar char="•"/>
            </a:pPr>
            <a:r>
              <a:rPr lang="en-US" sz="2300">
                <a:solidFill>
                  <a:srgbClr val="1E1E49"/>
                </a:solidFill>
                <a:latin typeface="Gotham"/>
                <a:ea typeface="Gotham"/>
                <a:cs typeface="Gotham"/>
                <a:sym typeface="Gotham"/>
              </a:rPr>
              <a:t>positive Resonanz seitens aller Beteiligten</a:t>
            </a:r>
          </a:p>
        </p:txBody>
      </p:sp>
      <p:sp>
        <p:nvSpPr>
          <p:cNvPr id="7" name="TextBox 7"/>
          <p:cNvSpPr txBox="1"/>
          <p:nvPr/>
        </p:nvSpPr>
        <p:spPr>
          <a:xfrm>
            <a:off x="1028700" y="1276350"/>
            <a:ext cx="9029667" cy="896874"/>
          </a:xfrm>
          <a:prstGeom prst="rect">
            <a:avLst/>
          </a:prstGeom>
        </p:spPr>
        <p:txBody>
          <a:bodyPr lIns="0" tIns="0" rIns="0" bIns="0" rtlCol="0" anchor="t">
            <a:spAutoFit/>
          </a:bodyPr>
          <a:lstStyle/>
          <a:p>
            <a:pPr algn="l">
              <a:lnSpc>
                <a:spcPts val="3467"/>
              </a:lnSpc>
            </a:pPr>
            <a:r>
              <a:rPr lang="en-US" sz="3399" spc="506">
                <a:solidFill>
                  <a:srgbClr val="1E1E49"/>
                </a:solidFill>
                <a:latin typeface="Gotham"/>
                <a:ea typeface="Gotham"/>
                <a:cs typeface="Gotham"/>
                <a:sym typeface="Gotham"/>
              </a:rPr>
              <a:t>QUALIFIZIERUNG VON LESEPAT*INNEN</a:t>
            </a:r>
          </a:p>
        </p:txBody>
      </p:sp>
      <p:sp>
        <p:nvSpPr>
          <p:cNvPr id="8" name="Freeform 8"/>
          <p:cNvSpPr/>
          <p:nvPr/>
        </p:nvSpPr>
        <p:spPr>
          <a:xfrm>
            <a:off x="15234913" y="9326796"/>
            <a:ext cx="2597867" cy="613905"/>
          </a:xfrm>
          <a:custGeom>
            <a:avLst/>
            <a:gdLst/>
            <a:ahLst/>
            <a:cxnLst/>
            <a:rect l="l" t="t" r="r" b="b"/>
            <a:pathLst>
              <a:path w="2597867" h="613905">
                <a:moveTo>
                  <a:pt x="0" y="0"/>
                </a:moveTo>
                <a:lnTo>
                  <a:pt x="2597867" y="0"/>
                </a:lnTo>
                <a:lnTo>
                  <a:pt x="2597867" y="613905"/>
                </a:lnTo>
                <a:lnTo>
                  <a:pt x="0" y="613905"/>
                </a:lnTo>
                <a:lnTo>
                  <a:pt x="0" y="0"/>
                </a:lnTo>
                <a:close/>
              </a:path>
            </a:pathLst>
          </a:custGeom>
          <a:blipFill>
            <a:blip r:embed="rId4"/>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grpSp>
        <p:nvGrpSpPr>
          <p:cNvPr id="2" name="Group 2"/>
          <p:cNvGrpSpPr/>
          <p:nvPr/>
        </p:nvGrpSpPr>
        <p:grpSpPr>
          <a:xfrm rot="-207227">
            <a:off x="600831" y="5449771"/>
            <a:ext cx="7040828" cy="3599716"/>
            <a:chOff x="0" y="0"/>
            <a:chExt cx="9387770" cy="4799621"/>
          </a:xfrm>
        </p:grpSpPr>
        <p:pic>
          <p:nvPicPr>
            <p:cNvPr id="3" name="Picture 3"/>
            <p:cNvPicPr>
              <a:picLocks noChangeAspect="1"/>
            </p:cNvPicPr>
            <p:nvPr/>
          </p:nvPicPr>
          <p:blipFill>
            <a:blip r:embed="rId2"/>
            <a:srcRect t="493" b="493"/>
            <a:stretch>
              <a:fillRect/>
            </a:stretch>
          </p:blipFill>
          <p:spPr>
            <a:xfrm>
              <a:off x="0" y="0"/>
              <a:ext cx="9387770" cy="4799621"/>
            </a:xfrm>
            <a:prstGeom prst="rect">
              <a:avLst/>
            </a:prstGeom>
          </p:spPr>
        </p:pic>
      </p:grpSp>
      <p:grpSp>
        <p:nvGrpSpPr>
          <p:cNvPr id="4" name="Group 4"/>
          <p:cNvGrpSpPr/>
          <p:nvPr/>
        </p:nvGrpSpPr>
        <p:grpSpPr>
          <a:xfrm rot="151596">
            <a:off x="5866128" y="6481711"/>
            <a:ext cx="8352568" cy="3478384"/>
            <a:chOff x="0" y="0"/>
            <a:chExt cx="11136758" cy="4637845"/>
          </a:xfrm>
        </p:grpSpPr>
        <p:pic>
          <p:nvPicPr>
            <p:cNvPr id="5" name="Picture 5"/>
            <p:cNvPicPr>
              <a:picLocks noChangeAspect="1"/>
            </p:cNvPicPr>
            <p:nvPr/>
          </p:nvPicPr>
          <p:blipFill>
            <a:blip r:embed="rId3"/>
            <a:srcRect t="11569" b="11569"/>
            <a:stretch>
              <a:fillRect/>
            </a:stretch>
          </p:blipFill>
          <p:spPr>
            <a:xfrm>
              <a:off x="0" y="0"/>
              <a:ext cx="11136758" cy="4637845"/>
            </a:xfrm>
            <a:prstGeom prst="rect">
              <a:avLst/>
            </a:prstGeom>
          </p:spPr>
        </p:pic>
      </p:grpSp>
      <p:grpSp>
        <p:nvGrpSpPr>
          <p:cNvPr id="6" name="Group 6"/>
          <p:cNvGrpSpPr/>
          <p:nvPr/>
        </p:nvGrpSpPr>
        <p:grpSpPr>
          <a:xfrm rot="92478">
            <a:off x="10561216" y="320866"/>
            <a:ext cx="7460179" cy="3896032"/>
            <a:chOff x="0" y="0"/>
            <a:chExt cx="9946906" cy="5194710"/>
          </a:xfrm>
        </p:grpSpPr>
        <p:pic>
          <p:nvPicPr>
            <p:cNvPr id="7" name="Picture 7"/>
            <p:cNvPicPr>
              <a:picLocks noChangeAspect="1"/>
            </p:cNvPicPr>
            <p:nvPr/>
          </p:nvPicPr>
          <p:blipFill>
            <a:blip r:embed="rId4"/>
            <a:srcRect l="3696" r="3696"/>
            <a:stretch>
              <a:fillRect/>
            </a:stretch>
          </p:blipFill>
          <p:spPr>
            <a:xfrm>
              <a:off x="0" y="0"/>
              <a:ext cx="9946906" cy="5194710"/>
            </a:xfrm>
            <a:prstGeom prst="rect">
              <a:avLst/>
            </a:prstGeom>
          </p:spPr>
        </p:pic>
      </p:grpSp>
      <p:sp>
        <p:nvSpPr>
          <p:cNvPr id="8" name="Freeform 8"/>
          <p:cNvSpPr/>
          <p:nvPr/>
        </p:nvSpPr>
        <p:spPr>
          <a:xfrm rot="-104219">
            <a:off x="10158945" y="4350362"/>
            <a:ext cx="6867527" cy="2978790"/>
          </a:xfrm>
          <a:custGeom>
            <a:avLst/>
            <a:gdLst/>
            <a:ahLst/>
            <a:cxnLst/>
            <a:rect l="l" t="t" r="r" b="b"/>
            <a:pathLst>
              <a:path w="6867527" h="2978790">
                <a:moveTo>
                  <a:pt x="0" y="0"/>
                </a:moveTo>
                <a:lnTo>
                  <a:pt x="6867527" y="0"/>
                </a:lnTo>
                <a:lnTo>
                  <a:pt x="6867527" y="2978790"/>
                </a:lnTo>
                <a:lnTo>
                  <a:pt x="0" y="2978790"/>
                </a:lnTo>
                <a:lnTo>
                  <a:pt x="0" y="0"/>
                </a:lnTo>
                <a:close/>
              </a:path>
            </a:pathLst>
          </a:custGeom>
          <a:blipFill>
            <a:blip r:embed="rId5"/>
            <a:stretch>
              <a:fillRect/>
            </a:stretch>
          </a:blipFill>
        </p:spPr>
      </p:sp>
      <p:sp>
        <p:nvSpPr>
          <p:cNvPr id="9" name="TextBox 9"/>
          <p:cNvSpPr txBox="1"/>
          <p:nvPr/>
        </p:nvSpPr>
        <p:spPr>
          <a:xfrm>
            <a:off x="919024" y="1953896"/>
            <a:ext cx="8808361" cy="3189604"/>
          </a:xfrm>
          <a:prstGeom prst="rect">
            <a:avLst/>
          </a:prstGeom>
        </p:spPr>
        <p:txBody>
          <a:bodyPr lIns="0" tIns="0" rIns="0" bIns="0" rtlCol="0" anchor="t">
            <a:spAutoFit/>
          </a:bodyPr>
          <a:lstStyle/>
          <a:p>
            <a:pPr marL="496575" lvl="1" indent="-248288" algn="l">
              <a:lnSpc>
                <a:spcPts val="3220"/>
              </a:lnSpc>
              <a:buFont typeface="Arial"/>
              <a:buChar char="•"/>
            </a:pPr>
            <a:r>
              <a:rPr lang="en-US" sz="2300">
                <a:solidFill>
                  <a:srgbClr val="1E1E49"/>
                </a:solidFill>
                <a:latin typeface="Gotham"/>
                <a:ea typeface="Gotham"/>
                <a:cs typeface="Gotham"/>
                <a:sym typeface="Gotham"/>
              </a:rPr>
              <a:t>seit dem 18.12.2024 hat die Bibliothek eine neue Homepage</a:t>
            </a:r>
          </a:p>
          <a:p>
            <a:pPr marL="496575" lvl="1" indent="-248288" algn="l">
              <a:lnSpc>
                <a:spcPts val="3220"/>
              </a:lnSpc>
              <a:buFont typeface="Arial"/>
              <a:buChar char="•"/>
            </a:pPr>
            <a:r>
              <a:rPr lang="en-US" sz="2300">
                <a:solidFill>
                  <a:srgbClr val="1E1E49"/>
                </a:solidFill>
                <a:latin typeface="Gotham"/>
                <a:ea typeface="Gotham"/>
                <a:cs typeface="Gotham"/>
                <a:sym typeface="Gotham"/>
              </a:rPr>
              <a:t>moderner Auftritt mit allen wichtigen Informationen</a:t>
            </a:r>
          </a:p>
          <a:p>
            <a:pPr marL="496575" lvl="1" indent="-248288" algn="l">
              <a:lnSpc>
                <a:spcPts val="3220"/>
              </a:lnSpc>
              <a:buFont typeface="Arial"/>
              <a:buChar char="•"/>
            </a:pPr>
            <a:r>
              <a:rPr lang="en-US" sz="2300">
                <a:solidFill>
                  <a:srgbClr val="1E1E49"/>
                </a:solidFill>
                <a:latin typeface="Gotham"/>
                <a:ea typeface="Gotham"/>
                <a:cs typeface="Gotham"/>
                <a:sym typeface="Gotham"/>
              </a:rPr>
              <a:t>integrierter Online-Katalog und Zugriff auf das Benutzerkonto</a:t>
            </a:r>
          </a:p>
          <a:p>
            <a:pPr marL="496575" lvl="1" indent="-248288" algn="l">
              <a:lnSpc>
                <a:spcPts val="3220"/>
              </a:lnSpc>
              <a:buFont typeface="Arial"/>
              <a:buChar char="•"/>
            </a:pPr>
            <a:r>
              <a:rPr lang="en-US" sz="2300">
                <a:solidFill>
                  <a:srgbClr val="1E1E49"/>
                </a:solidFill>
                <a:latin typeface="Gotham"/>
                <a:ea typeface="Gotham"/>
                <a:cs typeface="Gotham"/>
                <a:sym typeface="Gotham"/>
              </a:rPr>
              <a:t>übersichtlicher Veranstaltungskalender</a:t>
            </a:r>
          </a:p>
          <a:p>
            <a:pPr marL="496575" lvl="1" indent="-248288" algn="l">
              <a:lnSpc>
                <a:spcPts val="3220"/>
              </a:lnSpc>
              <a:buFont typeface="Arial"/>
              <a:buChar char="•"/>
            </a:pPr>
            <a:r>
              <a:rPr lang="en-US" sz="2300">
                <a:solidFill>
                  <a:srgbClr val="1E1E49"/>
                </a:solidFill>
                <a:latin typeface="Gotham"/>
                <a:ea typeface="Gotham"/>
                <a:cs typeface="Gotham"/>
                <a:sym typeface="Gotham"/>
              </a:rPr>
              <a:t>das moderne Bild der Bibliothek spiegelt sich somit auch im digitalen Auftritt wieder</a:t>
            </a:r>
          </a:p>
        </p:txBody>
      </p:sp>
      <p:sp>
        <p:nvSpPr>
          <p:cNvPr id="10" name="TextBox 10"/>
          <p:cNvSpPr txBox="1"/>
          <p:nvPr/>
        </p:nvSpPr>
        <p:spPr>
          <a:xfrm>
            <a:off x="1028700" y="1276350"/>
            <a:ext cx="11907709" cy="458724"/>
          </a:xfrm>
          <a:prstGeom prst="rect">
            <a:avLst/>
          </a:prstGeom>
        </p:spPr>
        <p:txBody>
          <a:bodyPr lIns="0" tIns="0" rIns="0" bIns="0" rtlCol="0" anchor="t">
            <a:spAutoFit/>
          </a:bodyPr>
          <a:lstStyle/>
          <a:p>
            <a:pPr algn="l">
              <a:lnSpc>
                <a:spcPts val="3467"/>
              </a:lnSpc>
            </a:pPr>
            <a:r>
              <a:rPr lang="en-US" sz="3399" spc="506">
                <a:solidFill>
                  <a:srgbClr val="1E1E49"/>
                </a:solidFill>
                <a:latin typeface="Gotham"/>
                <a:ea typeface="Gotham"/>
                <a:cs typeface="Gotham"/>
                <a:sym typeface="Gotham"/>
              </a:rPr>
              <a:t>NEUE INTERNETSEITE</a:t>
            </a:r>
          </a:p>
        </p:txBody>
      </p:sp>
      <p:sp>
        <p:nvSpPr>
          <p:cNvPr id="11" name="Freeform 11"/>
          <p:cNvSpPr/>
          <p:nvPr/>
        </p:nvSpPr>
        <p:spPr>
          <a:xfrm>
            <a:off x="15221537" y="9528603"/>
            <a:ext cx="2597867" cy="613905"/>
          </a:xfrm>
          <a:custGeom>
            <a:avLst/>
            <a:gdLst/>
            <a:ahLst/>
            <a:cxnLst/>
            <a:rect l="l" t="t" r="r" b="b"/>
            <a:pathLst>
              <a:path w="2597867" h="613905">
                <a:moveTo>
                  <a:pt x="0" y="0"/>
                </a:moveTo>
                <a:lnTo>
                  <a:pt x="2597867" y="0"/>
                </a:lnTo>
                <a:lnTo>
                  <a:pt x="2597867" y="613906"/>
                </a:lnTo>
                <a:lnTo>
                  <a:pt x="0" y="613906"/>
                </a:lnTo>
                <a:lnTo>
                  <a:pt x="0" y="0"/>
                </a:lnTo>
                <a:close/>
              </a:path>
            </a:pathLst>
          </a:custGeom>
          <a:blipFill>
            <a:blip r:embed="rId6"/>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Freeform 2"/>
          <p:cNvSpPr/>
          <p:nvPr/>
        </p:nvSpPr>
        <p:spPr>
          <a:xfrm>
            <a:off x="13010452" y="1735074"/>
            <a:ext cx="4248848" cy="7654413"/>
          </a:xfrm>
          <a:custGeom>
            <a:avLst/>
            <a:gdLst/>
            <a:ahLst/>
            <a:cxnLst/>
            <a:rect l="l" t="t" r="r" b="b"/>
            <a:pathLst>
              <a:path w="4248848" h="7654413">
                <a:moveTo>
                  <a:pt x="0" y="0"/>
                </a:moveTo>
                <a:lnTo>
                  <a:pt x="4248848" y="0"/>
                </a:lnTo>
                <a:lnTo>
                  <a:pt x="4248848" y="7654413"/>
                </a:lnTo>
                <a:lnTo>
                  <a:pt x="0" y="7654413"/>
                </a:lnTo>
                <a:lnTo>
                  <a:pt x="0" y="0"/>
                </a:lnTo>
                <a:close/>
              </a:path>
            </a:pathLst>
          </a:custGeom>
          <a:blipFill>
            <a:blip r:embed="rId2"/>
            <a:stretch>
              <a:fillRect/>
            </a:stretch>
          </a:blipFill>
        </p:spPr>
      </p:sp>
      <p:sp>
        <p:nvSpPr>
          <p:cNvPr id="3" name="Freeform 3"/>
          <p:cNvSpPr/>
          <p:nvPr/>
        </p:nvSpPr>
        <p:spPr>
          <a:xfrm>
            <a:off x="1028700" y="1929662"/>
            <a:ext cx="4243393" cy="7655384"/>
          </a:xfrm>
          <a:custGeom>
            <a:avLst/>
            <a:gdLst/>
            <a:ahLst/>
            <a:cxnLst/>
            <a:rect l="l" t="t" r="r" b="b"/>
            <a:pathLst>
              <a:path w="4243393" h="7655384">
                <a:moveTo>
                  <a:pt x="0" y="0"/>
                </a:moveTo>
                <a:lnTo>
                  <a:pt x="4243393" y="0"/>
                </a:lnTo>
                <a:lnTo>
                  <a:pt x="4243393" y="7655384"/>
                </a:lnTo>
                <a:lnTo>
                  <a:pt x="0" y="7655384"/>
                </a:lnTo>
                <a:lnTo>
                  <a:pt x="0" y="0"/>
                </a:lnTo>
                <a:close/>
              </a:path>
            </a:pathLst>
          </a:custGeom>
          <a:blipFill>
            <a:blip r:embed="rId3"/>
            <a:stretch>
              <a:fillRect/>
            </a:stretch>
          </a:blipFill>
        </p:spPr>
      </p:sp>
      <p:sp>
        <p:nvSpPr>
          <p:cNvPr id="4" name="TextBox 4"/>
          <p:cNvSpPr txBox="1"/>
          <p:nvPr/>
        </p:nvSpPr>
        <p:spPr>
          <a:xfrm>
            <a:off x="5454765" y="3172776"/>
            <a:ext cx="7481644" cy="2389504"/>
          </a:xfrm>
          <a:prstGeom prst="rect">
            <a:avLst/>
          </a:prstGeom>
        </p:spPr>
        <p:txBody>
          <a:bodyPr lIns="0" tIns="0" rIns="0" bIns="0" rtlCol="0" anchor="t">
            <a:spAutoFit/>
          </a:bodyPr>
          <a:lstStyle/>
          <a:p>
            <a:pPr marL="496575" lvl="1" indent="-248288" algn="l">
              <a:lnSpc>
                <a:spcPts val="3220"/>
              </a:lnSpc>
              <a:buFont typeface="Arial"/>
              <a:buChar char="•"/>
            </a:pPr>
            <a:r>
              <a:rPr lang="en-US" sz="2300">
                <a:solidFill>
                  <a:srgbClr val="1E1E49"/>
                </a:solidFill>
                <a:latin typeface="Gotham"/>
                <a:ea typeface="Gotham"/>
                <a:cs typeface="Gotham"/>
                <a:sym typeface="Gotham"/>
              </a:rPr>
              <a:t>seit Jahresmitte anderer Fokus auf Social Media</a:t>
            </a:r>
          </a:p>
          <a:p>
            <a:pPr marL="496575" lvl="1" indent="-248288" algn="l">
              <a:lnSpc>
                <a:spcPts val="3220"/>
              </a:lnSpc>
              <a:buFont typeface="Arial"/>
              <a:buChar char="•"/>
            </a:pPr>
            <a:r>
              <a:rPr lang="en-US" sz="2300">
                <a:solidFill>
                  <a:srgbClr val="1E1E49"/>
                </a:solidFill>
                <a:latin typeface="Gotham"/>
                <a:ea typeface="Gotham"/>
                <a:cs typeface="Gotham"/>
                <a:sym typeface="Gotham"/>
              </a:rPr>
              <a:t>gezielte Beiträge, Reels und IG-Stories</a:t>
            </a:r>
          </a:p>
          <a:p>
            <a:pPr marL="496575" lvl="1" indent="-248288" algn="l">
              <a:lnSpc>
                <a:spcPts val="3220"/>
              </a:lnSpc>
              <a:buFont typeface="Arial"/>
              <a:buChar char="•"/>
            </a:pPr>
            <a:r>
              <a:rPr lang="en-US" sz="2300">
                <a:solidFill>
                  <a:srgbClr val="1E1E49"/>
                </a:solidFill>
                <a:latin typeface="Gotham"/>
                <a:ea typeface="Gotham"/>
                <a:cs typeface="Gotham"/>
                <a:sym typeface="Gotham"/>
              </a:rPr>
              <a:t>dadurch Anstieg der Follower-Zahlen</a:t>
            </a:r>
          </a:p>
          <a:p>
            <a:pPr marL="993151" lvl="2" indent="-331050" algn="l">
              <a:lnSpc>
                <a:spcPts val="3220"/>
              </a:lnSpc>
              <a:buFont typeface="Arial"/>
              <a:buChar char="⚬"/>
            </a:pPr>
            <a:r>
              <a:rPr lang="en-US" sz="2300">
                <a:solidFill>
                  <a:srgbClr val="1E1E49"/>
                </a:solidFill>
                <a:latin typeface="Gotham"/>
                <a:ea typeface="Gotham"/>
                <a:cs typeface="Gotham"/>
                <a:sym typeface="Gotham"/>
              </a:rPr>
              <a:t>Juni 523 Follower</a:t>
            </a:r>
          </a:p>
          <a:p>
            <a:pPr marL="993151" lvl="2" indent="-331050" algn="l">
              <a:lnSpc>
                <a:spcPts val="3220"/>
              </a:lnSpc>
              <a:buFont typeface="Arial"/>
              <a:buChar char="⚬"/>
            </a:pPr>
            <a:r>
              <a:rPr lang="en-US" sz="2300">
                <a:solidFill>
                  <a:srgbClr val="1E1E49"/>
                </a:solidFill>
                <a:latin typeface="Gotham"/>
                <a:ea typeface="Gotham"/>
                <a:cs typeface="Gotham"/>
                <a:sym typeface="Gotham"/>
              </a:rPr>
              <a:t>Dezember 731 Follower</a:t>
            </a:r>
          </a:p>
          <a:p>
            <a:pPr marL="993151" lvl="2" indent="-331050" algn="l">
              <a:lnSpc>
                <a:spcPts val="3220"/>
              </a:lnSpc>
              <a:buFont typeface="Arial"/>
              <a:buChar char="⚬"/>
            </a:pPr>
            <a:r>
              <a:rPr lang="en-US" sz="2300">
                <a:solidFill>
                  <a:srgbClr val="1E1E49"/>
                </a:solidFill>
                <a:latin typeface="Gotham"/>
                <a:ea typeface="Gotham"/>
                <a:cs typeface="Gotham"/>
                <a:sym typeface="Gotham"/>
              </a:rPr>
              <a:t>Anstieg von fast 40%</a:t>
            </a:r>
          </a:p>
        </p:txBody>
      </p:sp>
      <p:sp>
        <p:nvSpPr>
          <p:cNvPr id="5" name="Freeform 5"/>
          <p:cNvSpPr/>
          <p:nvPr/>
        </p:nvSpPr>
        <p:spPr>
          <a:xfrm>
            <a:off x="7018263" y="7048180"/>
            <a:ext cx="4246020" cy="1199501"/>
          </a:xfrm>
          <a:custGeom>
            <a:avLst/>
            <a:gdLst/>
            <a:ahLst/>
            <a:cxnLst/>
            <a:rect l="l" t="t" r="r" b="b"/>
            <a:pathLst>
              <a:path w="4246020" h="1199501">
                <a:moveTo>
                  <a:pt x="0" y="0"/>
                </a:moveTo>
                <a:lnTo>
                  <a:pt x="4246020" y="0"/>
                </a:lnTo>
                <a:lnTo>
                  <a:pt x="4246020" y="1199501"/>
                </a:lnTo>
                <a:lnTo>
                  <a:pt x="0" y="11995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1028700" y="1276350"/>
            <a:ext cx="11907709" cy="458724"/>
          </a:xfrm>
          <a:prstGeom prst="rect">
            <a:avLst/>
          </a:prstGeom>
        </p:spPr>
        <p:txBody>
          <a:bodyPr lIns="0" tIns="0" rIns="0" bIns="0" rtlCol="0" anchor="t">
            <a:spAutoFit/>
          </a:bodyPr>
          <a:lstStyle/>
          <a:p>
            <a:pPr algn="l">
              <a:lnSpc>
                <a:spcPts val="3467"/>
              </a:lnSpc>
            </a:pPr>
            <a:r>
              <a:rPr lang="en-US" sz="3399" spc="506">
                <a:solidFill>
                  <a:srgbClr val="1E1E49"/>
                </a:solidFill>
                <a:latin typeface="Gotham"/>
                <a:ea typeface="Gotham"/>
                <a:cs typeface="Gotham"/>
                <a:sym typeface="Gotham"/>
              </a:rPr>
              <a:t>INSTAGRAM</a:t>
            </a:r>
          </a:p>
        </p:txBody>
      </p:sp>
      <p:sp>
        <p:nvSpPr>
          <p:cNvPr id="7" name="Freeform 7"/>
          <p:cNvSpPr/>
          <p:nvPr/>
        </p:nvSpPr>
        <p:spPr>
          <a:xfrm>
            <a:off x="14661433" y="414795"/>
            <a:ext cx="2597867" cy="613905"/>
          </a:xfrm>
          <a:custGeom>
            <a:avLst/>
            <a:gdLst/>
            <a:ahLst/>
            <a:cxnLst/>
            <a:rect l="l" t="t" r="r" b="b"/>
            <a:pathLst>
              <a:path w="2597867" h="613905">
                <a:moveTo>
                  <a:pt x="0" y="0"/>
                </a:moveTo>
                <a:lnTo>
                  <a:pt x="2597867" y="0"/>
                </a:lnTo>
                <a:lnTo>
                  <a:pt x="2597867" y="613905"/>
                </a:lnTo>
                <a:lnTo>
                  <a:pt x="0" y="613905"/>
                </a:lnTo>
                <a:lnTo>
                  <a:pt x="0" y="0"/>
                </a:lnTo>
                <a:close/>
              </a:path>
            </a:pathLst>
          </a:custGeom>
          <a:blipFill>
            <a:blip r:embed="rId6"/>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TextBox 2"/>
          <p:cNvSpPr txBox="1"/>
          <p:nvPr/>
        </p:nvSpPr>
        <p:spPr>
          <a:xfrm>
            <a:off x="1028700" y="1927588"/>
            <a:ext cx="16230600" cy="7590155"/>
          </a:xfrm>
          <a:prstGeom prst="rect">
            <a:avLst/>
          </a:prstGeom>
        </p:spPr>
        <p:txBody>
          <a:bodyPr lIns="0" tIns="0" rIns="0" bIns="0" rtlCol="0" anchor="t">
            <a:spAutoFit/>
          </a:bodyPr>
          <a:lstStyle/>
          <a:p>
            <a:pPr marL="496571" lvl="1" indent="-248285" algn="l">
              <a:lnSpc>
                <a:spcPts val="3220"/>
              </a:lnSpc>
              <a:buFont typeface="Arial"/>
              <a:buChar char="•"/>
            </a:pPr>
            <a:r>
              <a:rPr lang="en-US" sz="2300">
                <a:solidFill>
                  <a:srgbClr val="1E1E49"/>
                </a:solidFill>
                <a:latin typeface="Gotham"/>
                <a:ea typeface="Gotham"/>
                <a:cs typeface="Gotham"/>
                <a:sym typeface="Gotham"/>
              </a:rPr>
              <a:t>Fortführung des „Erzählcafés am Morgen“ ca. alle 6 Wochen </a:t>
            </a:r>
          </a:p>
          <a:p>
            <a:pPr marL="496571" lvl="1" indent="-248285" algn="l">
              <a:lnSpc>
                <a:spcPts val="3220"/>
              </a:lnSpc>
              <a:buFont typeface="Arial"/>
              <a:buChar char="•"/>
            </a:pPr>
            <a:r>
              <a:rPr lang="en-US" sz="2300">
                <a:solidFill>
                  <a:srgbClr val="1E1E49"/>
                </a:solidFill>
                <a:latin typeface="Gotham"/>
                <a:ea typeface="Gotham"/>
                <a:cs typeface="Gotham"/>
                <a:sym typeface="Gotham"/>
              </a:rPr>
              <a:t>Fortführung der „MINT-Mach-Mittwoche“ in Kooperation mit MINT 4.OWL und dem zdi Paderborn</a:t>
            </a:r>
          </a:p>
          <a:p>
            <a:pPr marL="496571" lvl="1" indent="-248285" algn="l">
              <a:lnSpc>
                <a:spcPts val="3220"/>
              </a:lnSpc>
              <a:buFont typeface="Arial"/>
              <a:buChar char="•"/>
            </a:pPr>
            <a:r>
              <a:rPr lang="en-US" sz="2300">
                <a:solidFill>
                  <a:srgbClr val="1E1E49"/>
                </a:solidFill>
                <a:latin typeface="Gotham"/>
                <a:ea typeface="Gotham"/>
                <a:cs typeface="Gotham"/>
                <a:sym typeface="Gotham"/>
              </a:rPr>
              <a:t>Fortführung von regelmäßigen Lesungen (in Kooperation mit dem Förderverein)</a:t>
            </a:r>
          </a:p>
          <a:p>
            <a:pPr marL="496571" lvl="1" indent="-248285" algn="l">
              <a:lnSpc>
                <a:spcPts val="3220"/>
              </a:lnSpc>
              <a:buFont typeface="Arial"/>
              <a:buChar char="•"/>
            </a:pPr>
            <a:r>
              <a:rPr lang="en-US" sz="2300">
                <a:solidFill>
                  <a:srgbClr val="1E1E49"/>
                </a:solidFill>
                <a:latin typeface="Gotham"/>
                <a:ea typeface="Gotham"/>
                <a:cs typeface="Gotham"/>
                <a:sym typeface="Gotham"/>
              </a:rPr>
              <a:t>Angebote in Kooperation mit der VHS vor Ort</a:t>
            </a:r>
          </a:p>
          <a:p>
            <a:pPr marL="496571" lvl="1" indent="-248285" algn="l">
              <a:lnSpc>
                <a:spcPts val="3220"/>
              </a:lnSpc>
              <a:buFont typeface="Arial"/>
              <a:buChar char="•"/>
            </a:pPr>
            <a:r>
              <a:rPr lang="en-US" sz="2300">
                <a:solidFill>
                  <a:srgbClr val="1E1E49"/>
                </a:solidFill>
                <a:latin typeface="Gotham"/>
                <a:ea typeface="Gotham"/>
                <a:cs typeface="Gotham"/>
                <a:sym typeface="Gotham"/>
              </a:rPr>
              <a:t>Kinderautor-Woche mit dem Autor Oliver Scherz: Lesungen in den Schulen und der Bibliothek im April</a:t>
            </a:r>
          </a:p>
          <a:p>
            <a:pPr marL="496571" lvl="1" indent="-248285" algn="l">
              <a:lnSpc>
                <a:spcPts val="3220"/>
              </a:lnSpc>
              <a:buFont typeface="Arial"/>
              <a:buChar char="•"/>
            </a:pPr>
            <a:r>
              <a:rPr lang="en-US" sz="2300">
                <a:solidFill>
                  <a:srgbClr val="1E1E49"/>
                </a:solidFill>
                <a:latin typeface="Gotham"/>
                <a:ea typeface="Gotham"/>
                <a:cs typeface="Gotham"/>
                <a:sym typeface="Gotham"/>
              </a:rPr>
              <a:t>Fortführung „Vorlesestunde mit Beate von Sobbe“ - jeden 1. Montagnachmittag im Monat in den Schulwochen</a:t>
            </a:r>
          </a:p>
          <a:p>
            <a:pPr marL="496571" lvl="1" indent="-248285" algn="l">
              <a:lnSpc>
                <a:spcPts val="3220"/>
              </a:lnSpc>
              <a:buFont typeface="Arial"/>
              <a:buChar char="•"/>
            </a:pPr>
            <a:r>
              <a:rPr lang="en-US" sz="2300">
                <a:solidFill>
                  <a:srgbClr val="1E1E49"/>
                </a:solidFill>
                <a:latin typeface="Gotham"/>
                <a:ea typeface="Gotham"/>
                <a:cs typeface="Gotham"/>
                <a:sym typeface="Gotham"/>
              </a:rPr>
              <a:t>„Kreativ mit Abi Flo“ wird von ”Kunterbunte Bastelbude mit Verena Gaither” - jeden 2. Donnerstagnachmittag im Monat abgelöst</a:t>
            </a:r>
          </a:p>
          <a:p>
            <a:pPr marL="496571" lvl="1" indent="-248285" algn="l">
              <a:lnSpc>
                <a:spcPts val="3220"/>
              </a:lnSpc>
              <a:buFont typeface="Arial"/>
              <a:buChar char="•"/>
            </a:pPr>
            <a:r>
              <a:rPr lang="en-US" sz="2300">
                <a:solidFill>
                  <a:srgbClr val="1E1E49"/>
                </a:solidFill>
                <a:latin typeface="Gotham"/>
                <a:ea typeface="Gotham"/>
                <a:cs typeface="Gotham"/>
                <a:sym typeface="Gotham"/>
              </a:rPr>
              <a:t>Sommer-Lese-Club in den Sommerferien inkl. Veranstaltungen und Abschlussfest beim HAF</a:t>
            </a:r>
          </a:p>
          <a:p>
            <a:pPr marL="496571" lvl="1" indent="-248285" algn="l">
              <a:lnSpc>
                <a:spcPts val="3220"/>
              </a:lnSpc>
              <a:buFont typeface="Arial"/>
              <a:buChar char="•"/>
            </a:pPr>
            <a:r>
              <a:rPr lang="en-US" sz="2300">
                <a:solidFill>
                  <a:srgbClr val="1E1E49"/>
                </a:solidFill>
                <a:latin typeface="Gotham"/>
                <a:ea typeface="Gotham"/>
                <a:cs typeface="Gotham"/>
                <a:sym typeface="Gotham"/>
              </a:rPr>
              <a:t>Sonderöffnung zu den Stadtfesten (mit Bücherflohmarkt beim HAF)</a:t>
            </a:r>
          </a:p>
          <a:p>
            <a:pPr marL="496571" lvl="1" indent="-248285" algn="l">
              <a:lnSpc>
                <a:spcPts val="3220"/>
              </a:lnSpc>
              <a:buFont typeface="Arial"/>
              <a:buChar char="•"/>
            </a:pPr>
            <a:r>
              <a:rPr lang="en-US" sz="2300">
                <a:solidFill>
                  <a:srgbClr val="1E1E49"/>
                </a:solidFill>
                <a:latin typeface="Gotham"/>
                <a:ea typeface="Gotham"/>
                <a:cs typeface="Gotham"/>
                <a:sym typeface="Gotham"/>
              </a:rPr>
              <a:t>Teilnahme „Bundesweiter Vorlesetag“ mit dem Bürgermeister und Schulklassen </a:t>
            </a:r>
          </a:p>
          <a:p>
            <a:pPr marL="496571" lvl="1" indent="-248285" algn="l">
              <a:lnSpc>
                <a:spcPts val="3220"/>
              </a:lnSpc>
              <a:buFont typeface="Arial"/>
              <a:buChar char="•"/>
            </a:pPr>
            <a:r>
              <a:rPr lang="en-US" sz="2300">
                <a:solidFill>
                  <a:srgbClr val="1E1E49"/>
                </a:solidFill>
                <a:latin typeface="Gotham"/>
                <a:ea typeface="Gotham"/>
                <a:cs typeface="Gotham"/>
                <a:sym typeface="Gotham"/>
              </a:rPr>
              <a:t>Geöffnete Bibliothek zum Luciafest mit Lichterwerkstatt der Liborius-Grundschule</a:t>
            </a:r>
          </a:p>
          <a:p>
            <a:pPr marL="496571" lvl="1" indent="-248285" algn="l">
              <a:lnSpc>
                <a:spcPts val="3220"/>
              </a:lnSpc>
              <a:buFont typeface="Arial"/>
              <a:buChar char="•"/>
            </a:pPr>
            <a:r>
              <a:rPr lang="en-US" sz="2300">
                <a:solidFill>
                  <a:srgbClr val="1E1E49"/>
                </a:solidFill>
                <a:latin typeface="Gotham"/>
                <a:ea typeface="Gotham"/>
                <a:cs typeface="Gotham"/>
                <a:sym typeface="Gotham"/>
              </a:rPr>
              <a:t>Spielesonntag mit den Paderborner Spielefreunden</a:t>
            </a:r>
          </a:p>
          <a:p>
            <a:pPr marL="496571" lvl="1" indent="-248285" algn="l">
              <a:lnSpc>
                <a:spcPts val="3220"/>
              </a:lnSpc>
              <a:buFont typeface="Arial"/>
              <a:buChar char="•"/>
            </a:pPr>
            <a:r>
              <a:rPr lang="en-US" sz="2300">
                <a:solidFill>
                  <a:srgbClr val="1E1E49"/>
                </a:solidFill>
                <a:latin typeface="Gotham"/>
                <a:ea typeface="Gotham"/>
                <a:cs typeface="Gotham"/>
                <a:sym typeface="Gotham"/>
              </a:rPr>
              <a:t>Ausbau eines Vorleseangebots insbesondere im Bereich Kleinkinder/Bilderbücher</a:t>
            </a:r>
          </a:p>
          <a:p>
            <a:pPr marL="496571" lvl="1" indent="-248285" algn="l">
              <a:lnSpc>
                <a:spcPts val="3220"/>
              </a:lnSpc>
              <a:buFont typeface="Arial"/>
              <a:buChar char="•"/>
            </a:pPr>
            <a:r>
              <a:rPr lang="en-US" sz="2300">
                <a:solidFill>
                  <a:srgbClr val="1E1E49"/>
                </a:solidFill>
                <a:latin typeface="Gotham"/>
                <a:ea typeface="Gotham"/>
                <a:cs typeface="Gotham"/>
                <a:sym typeface="Gotham"/>
              </a:rPr>
              <a:t>Ausbau der Mediengruppe Konsolenspiele in Form von Playstation 5 - Spielen</a:t>
            </a:r>
          </a:p>
          <a:p>
            <a:pPr marL="496571" lvl="1" indent="-248285" algn="l">
              <a:lnSpc>
                <a:spcPts val="3220"/>
              </a:lnSpc>
              <a:buFont typeface="Arial"/>
              <a:buChar char="•"/>
            </a:pPr>
            <a:r>
              <a:rPr lang="en-US" sz="2300">
                <a:solidFill>
                  <a:srgbClr val="1E1E49"/>
                </a:solidFill>
                <a:latin typeface="Gotham"/>
                <a:ea typeface="Gotham"/>
                <a:cs typeface="Gotham"/>
                <a:sym typeface="Gotham"/>
              </a:rPr>
              <a:t>weiterer Bestandsaufbau der Nebenstelle Thüle</a:t>
            </a:r>
          </a:p>
          <a:p>
            <a:pPr marL="496571" lvl="1" indent="-248285" algn="l">
              <a:lnSpc>
                <a:spcPts val="3220"/>
              </a:lnSpc>
              <a:buFont typeface="Arial"/>
              <a:buChar char="•"/>
            </a:pPr>
            <a:r>
              <a:rPr lang="en-US" sz="2300">
                <a:solidFill>
                  <a:srgbClr val="1E1E49"/>
                </a:solidFill>
                <a:latin typeface="Gotham"/>
                <a:ea typeface="Gotham"/>
                <a:cs typeface="Gotham"/>
                <a:sym typeface="Gotham"/>
              </a:rPr>
              <a:t>Bestandskontrollen und Bestandsergänzungen passend zu den Bedürfnissen der Nutzerschaft der Nebenstellen</a:t>
            </a:r>
          </a:p>
        </p:txBody>
      </p:sp>
      <p:sp>
        <p:nvSpPr>
          <p:cNvPr id="3" name="TextBox 3"/>
          <p:cNvSpPr txBox="1"/>
          <p:nvPr/>
        </p:nvSpPr>
        <p:spPr>
          <a:xfrm>
            <a:off x="1028700" y="1276350"/>
            <a:ext cx="9029667" cy="458724"/>
          </a:xfrm>
          <a:prstGeom prst="rect">
            <a:avLst/>
          </a:prstGeom>
        </p:spPr>
        <p:txBody>
          <a:bodyPr lIns="0" tIns="0" rIns="0" bIns="0" rtlCol="0" anchor="t">
            <a:spAutoFit/>
          </a:bodyPr>
          <a:lstStyle/>
          <a:p>
            <a:pPr algn="l">
              <a:lnSpc>
                <a:spcPts val="3467"/>
              </a:lnSpc>
            </a:pPr>
            <a:r>
              <a:rPr lang="en-US" sz="3399" spc="506">
                <a:solidFill>
                  <a:srgbClr val="1E1E49"/>
                </a:solidFill>
                <a:latin typeface="Gotham"/>
                <a:ea typeface="Gotham"/>
                <a:cs typeface="Gotham"/>
                <a:sym typeface="Gotham"/>
              </a:rPr>
              <a:t>AUSBLICK 2025</a:t>
            </a:r>
          </a:p>
        </p:txBody>
      </p:sp>
      <p:sp>
        <p:nvSpPr>
          <p:cNvPr id="4" name="Freeform 4"/>
          <p:cNvSpPr/>
          <p:nvPr/>
        </p:nvSpPr>
        <p:spPr>
          <a:xfrm>
            <a:off x="14661433" y="414795"/>
            <a:ext cx="2597867" cy="613905"/>
          </a:xfrm>
          <a:custGeom>
            <a:avLst/>
            <a:gdLst/>
            <a:ahLst/>
            <a:cxnLst/>
            <a:rect l="l" t="t" r="r" b="b"/>
            <a:pathLst>
              <a:path w="2597867" h="613905">
                <a:moveTo>
                  <a:pt x="0" y="0"/>
                </a:moveTo>
                <a:lnTo>
                  <a:pt x="2597867" y="0"/>
                </a:lnTo>
                <a:lnTo>
                  <a:pt x="2597867" y="613905"/>
                </a:lnTo>
                <a:lnTo>
                  <a:pt x="0" y="613905"/>
                </a:lnTo>
                <a:lnTo>
                  <a:pt x="0" y="0"/>
                </a:lnTo>
                <a:close/>
              </a:path>
            </a:pathLst>
          </a:custGeom>
          <a:blipFill>
            <a:blip r:embed="rId2"/>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4ECF1"/>
        </a:solidFill>
        <a:effectLst/>
      </p:bgPr>
    </p:bg>
    <p:spTree>
      <p:nvGrpSpPr>
        <p:cNvPr id="1" name=""/>
        <p:cNvGrpSpPr/>
        <p:nvPr/>
      </p:nvGrpSpPr>
      <p:grpSpPr>
        <a:xfrm>
          <a:off x="0" y="0"/>
          <a:ext cx="0" cy="0"/>
          <a:chOff x="0" y="0"/>
          <a:chExt cx="0" cy="0"/>
        </a:xfrm>
      </p:grpSpPr>
      <p:sp>
        <p:nvSpPr>
          <p:cNvPr id="2" name="Freeform 2"/>
          <p:cNvSpPr/>
          <p:nvPr/>
        </p:nvSpPr>
        <p:spPr>
          <a:xfrm>
            <a:off x="5386340" y="5884903"/>
            <a:ext cx="3135767" cy="4181023"/>
          </a:xfrm>
          <a:custGeom>
            <a:avLst/>
            <a:gdLst/>
            <a:ahLst/>
            <a:cxnLst/>
            <a:rect l="l" t="t" r="r" b="b"/>
            <a:pathLst>
              <a:path w="3135767" h="4181023">
                <a:moveTo>
                  <a:pt x="0" y="0"/>
                </a:moveTo>
                <a:lnTo>
                  <a:pt x="3135767" y="0"/>
                </a:lnTo>
                <a:lnTo>
                  <a:pt x="3135767" y="4181023"/>
                </a:lnTo>
                <a:lnTo>
                  <a:pt x="0" y="4181023"/>
                </a:lnTo>
                <a:lnTo>
                  <a:pt x="0" y="0"/>
                </a:lnTo>
                <a:close/>
              </a:path>
            </a:pathLst>
          </a:custGeom>
          <a:blipFill>
            <a:blip r:embed="rId2"/>
            <a:stretch>
              <a:fillRect/>
            </a:stretch>
          </a:blipFill>
        </p:spPr>
      </p:sp>
      <p:sp>
        <p:nvSpPr>
          <p:cNvPr id="3" name="Freeform 3"/>
          <p:cNvSpPr/>
          <p:nvPr/>
        </p:nvSpPr>
        <p:spPr>
          <a:xfrm>
            <a:off x="15048909" y="147522"/>
            <a:ext cx="2990064" cy="3128677"/>
          </a:xfrm>
          <a:custGeom>
            <a:avLst/>
            <a:gdLst/>
            <a:ahLst/>
            <a:cxnLst/>
            <a:rect l="l" t="t" r="r" b="b"/>
            <a:pathLst>
              <a:path w="2990064" h="3128677">
                <a:moveTo>
                  <a:pt x="0" y="0"/>
                </a:moveTo>
                <a:lnTo>
                  <a:pt x="2990064" y="0"/>
                </a:lnTo>
                <a:lnTo>
                  <a:pt x="2990064" y="3128677"/>
                </a:lnTo>
                <a:lnTo>
                  <a:pt x="0" y="3128677"/>
                </a:lnTo>
                <a:lnTo>
                  <a:pt x="0" y="0"/>
                </a:lnTo>
                <a:close/>
              </a:path>
            </a:pathLst>
          </a:custGeom>
          <a:blipFill>
            <a:blip r:embed="rId3"/>
            <a:stretch>
              <a:fillRect l="-460" t="-10024" r="-97" b="-18112"/>
            </a:stretch>
          </a:blipFill>
        </p:spPr>
      </p:sp>
      <p:sp>
        <p:nvSpPr>
          <p:cNvPr id="4" name="Freeform 4"/>
          <p:cNvSpPr/>
          <p:nvPr/>
        </p:nvSpPr>
        <p:spPr>
          <a:xfrm>
            <a:off x="15088282" y="3362927"/>
            <a:ext cx="2950691" cy="2720448"/>
          </a:xfrm>
          <a:custGeom>
            <a:avLst/>
            <a:gdLst/>
            <a:ahLst/>
            <a:cxnLst/>
            <a:rect l="l" t="t" r="r" b="b"/>
            <a:pathLst>
              <a:path w="2950691" h="2720448">
                <a:moveTo>
                  <a:pt x="0" y="0"/>
                </a:moveTo>
                <a:lnTo>
                  <a:pt x="2950691" y="0"/>
                </a:lnTo>
                <a:lnTo>
                  <a:pt x="2950691" y="2720448"/>
                </a:lnTo>
                <a:lnTo>
                  <a:pt x="0" y="2720448"/>
                </a:lnTo>
                <a:lnTo>
                  <a:pt x="0" y="0"/>
                </a:lnTo>
                <a:close/>
              </a:path>
            </a:pathLst>
          </a:custGeom>
          <a:blipFill>
            <a:blip r:embed="rId4"/>
            <a:stretch>
              <a:fillRect t="-36666" r="-981" b="-9369"/>
            </a:stretch>
          </a:blipFill>
        </p:spPr>
      </p:sp>
      <p:sp>
        <p:nvSpPr>
          <p:cNvPr id="5" name="Freeform 5"/>
          <p:cNvSpPr/>
          <p:nvPr/>
        </p:nvSpPr>
        <p:spPr>
          <a:xfrm>
            <a:off x="7515947" y="147522"/>
            <a:ext cx="4647377" cy="4267277"/>
          </a:xfrm>
          <a:custGeom>
            <a:avLst/>
            <a:gdLst/>
            <a:ahLst/>
            <a:cxnLst/>
            <a:rect l="l" t="t" r="r" b="b"/>
            <a:pathLst>
              <a:path w="4647377" h="4267277">
                <a:moveTo>
                  <a:pt x="0" y="0"/>
                </a:moveTo>
                <a:lnTo>
                  <a:pt x="4647377" y="0"/>
                </a:lnTo>
                <a:lnTo>
                  <a:pt x="4647377" y="4267277"/>
                </a:lnTo>
                <a:lnTo>
                  <a:pt x="0" y="4267277"/>
                </a:lnTo>
                <a:lnTo>
                  <a:pt x="0" y="0"/>
                </a:lnTo>
                <a:close/>
              </a:path>
            </a:pathLst>
          </a:custGeom>
          <a:blipFill>
            <a:blip r:embed="rId5"/>
            <a:stretch>
              <a:fillRect t="-19312" r="-488" b="-26607"/>
            </a:stretch>
          </a:blipFill>
        </p:spPr>
      </p:sp>
      <p:sp>
        <p:nvSpPr>
          <p:cNvPr id="6" name="Freeform 6"/>
          <p:cNvSpPr/>
          <p:nvPr/>
        </p:nvSpPr>
        <p:spPr>
          <a:xfrm>
            <a:off x="803855" y="4074122"/>
            <a:ext cx="4352749" cy="5803665"/>
          </a:xfrm>
          <a:custGeom>
            <a:avLst/>
            <a:gdLst/>
            <a:ahLst/>
            <a:cxnLst/>
            <a:rect l="l" t="t" r="r" b="b"/>
            <a:pathLst>
              <a:path w="4352749" h="5803665">
                <a:moveTo>
                  <a:pt x="0" y="0"/>
                </a:moveTo>
                <a:lnTo>
                  <a:pt x="4352749" y="0"/>
                </a:lnTo>
                <a:lnTo>
                  <a:pt x="4352749" y="5803664"/>
                </a:lnTo>
                <a:lnTo>
                  <a:pt x="0" y="5803664"/>
                </a:lnTo>
                <a:lnTo>
                  <a:pt x="0" y="0"/>
                </a:lnTo>
                <a:close/>
              </a:path>
            </a:pathLst>
          </a:custGeom>
          <a:blipFill>
            <a:blip r:embed="rId6"/>
            <a:stretch>
              <a:fillRect/>
            </a:stretch>
          </a:blipFill>
        </p:spPr>
      </p:sp>
      <p:sp>
        <p:nvSpPr>
          <p:cNvPr id="7" name="Freeform 7"/>
          <p:cNvSpPr/>
          <p:nvPr/>
        </p:nvSpPr>
        <p:spPr>
          <a:xfrm rot="73208">
            <a:off x="324356" y="532121"/>
            <a:ext cx="4246208" cy="5661611"/>
          </a:xfrm>
          <a:custGeom>
            <a:avLst/>
            <a:gdLst/>
            <a:ahLst/>
            <a:cxnLst/>
            <a:rect l="l" t="t" r="r" b="b"/>
            <a:pathLst>
              <a:path w="4246208" h="5661611">
                <a:moveTo>
                  <a:pt x="0" y="0"/>
                </a:moveTo>
                <a:lnTo>
                  <a:pt x="4246209" y="0"/>
                </a:lnTo>
                <a:lnTo>
                  <a:pt x="4246209" y="5661611"/>
                </a:lnTo>
                <a:lnTo>
                  <a:pt x="0" y="5661611"/>
                </a:lnTo>
                <a:lnTo>
                  <a:pt x="0" y="0"/>
                </a:lnTo>
                <a:close/>
              </a:path>
            </a:pathLst>
          </a:custGeom>
          <a:blipFill>
            <a:blip r:embed="rId7"/>
            <a:stretch>
              <a:fillRect/>
            </a:stretch>
          </a:blipFill>
        </p:spPr>
      </p:sp>
      <p:sp>
        <p:nvSpPr>
          <p:cNvPr id="8" name="Freeform 8"/>
          <p:cNvSpPr/>
          <p:nvPr/>
        </p:nvSpPr>
        <p:spPr>
          <a:xfrm>
            <a:off x="9934406" y="5971838"/>
            <a:ext cx="3118433" cy="4157911"/>
          </a:xfrm>
          <a:custGeom>
            <a:avLst/>
            <a:gdLst/>
            <a:ahLst/>
            <a:cxnLst/>
            <a:rect l="l" t="t" r="r" b="b"/>
            <a:pathLst>
              <a:path w="3118433" h="4157911">
                <a:moveTo>
                  <a:pt x="0" y="0"/>
                </a:moveTo>
                <a:lnTo>
                  <a:pt x="3118433" y="0"/>
                </a:lnTo>
                <a:lnTo>
                  <a:pt x="3118433" y="4157910"/>
                </a:lnTo>
                <a:lnTo>
                  <a:pt x="0" y="4157910"/>
                </a:lnTo>
                <a:lnTo>
                  <a:pt x="0" y="0"/>
                </a:lnTo>
                <a:close/>
              </a:path>
            </a:pathLst>
          </a:custGeom>
          <a:blipFill>
            <a:blip r:embed="rId8"/>
            <a:stretch>
              <a:fillRect/>
            </a:stretch>
          </a:blipFill>
        </p:spPr>
      </p:sp>
      <p:sp>
        <p:nvSpPr>
          <p:cNvPr id="9" name="Freeform 9"/>
          <p:cNvSpPr/>
          <p:nvPr/>
        </p:nvSpPr>
        <p:spPr>
          <a:xfrm>
            <a:off x="11785527" y="1851010"/>
            <a:ext cx="3174274" cy="4232365"/>
          </a:xfrm>
          <a:custGeom>
            <a:avLst/>
            <a:gdLst/>
            <a:ahLst/>
            <a:cxnLst/>
            <a:rect l="l" t="t" r="r" b="b"/>
            <a:pathLst>
              <a:path w="3174274" h="4232365">
                <a:moveTo>
                  <a:pt x="0" y="0"/>
                </a:moveTo>
                <a:lnTo>
                  <a:pt x="3174274" y="0"/>
                </a:lnTo>
                <a:lnTo>
                  <a:pt x="3174274" y="4232365"/>
                </a:lnTo>
                <a:lnTo>
                  <a:pt x="0" y="4232365"/>
                </a:lnTo>
                <a:lnTo>
                  <a:pt x="0" y="0"/>
                </a:lnTo>
                <a:close/>
              </a:path>
            </a:pathLst>
          </a:custGeom>
          <a:blipFill>
            <a:blip r:embed="rId9"/>
            <a:stretch>
              <a:fillRect/>
            </a:stretch>
          </a:blipFill>
        </p:spPr>
      </p:sp>
      <p:sp>
        <p:nvSpPr>
          <p:cNvPr id="10" name="Freeform 10"/>
          <p:cNvSpPr/>
          <p:nvPr/>
        </p:nvSpPr>
        <p:spPr>
          <a:xfrm>
            <a:off x="4342599" y="1404933"/>
            <a:ext cx="3049523" cy="4066031"/>
          </a:xfrm>
          <a:custGeom>
            <a:avLst/>
            <a:gdLst/>
            <a:ahLst/>
            <a:cxnLst/>
            <a:rect l="l" t="t" r="r" b="b"/>
            <a:pathLst>
              <a:path w="3049523" h="4066031">
                <a:moveTo>
                  <a:pt x="0" y="0"/>
                </a:moveTo>
                <a:lnTo>
                  <a:pt x="3049523" y="0"/>
                </a:lnTo>
                <a:lnTo>
                  <a:pt x="3049523" y="4066031"/>
                </a:lnTo>
                <a:lnTo>
                  <a:pt x="0" y="4066031"/>
                </a:lnTo>
                <a:lnTo>
                  <a:pt x="0" y="0"/>
                </a:lnTo>
                <a:close/>
              </a:path>
            </a:pathLst>
          </a:custGeom>
          <a:blipFill>
            <a:blip r:embed="rId10"/>
            <a:stretch>
              <a:fillRect/>
            </a:stretch>
          </a:blipFill>
        </p:spPr>
      </p:sp>
      <p:sp>
        <p:nvSpPr>
          <p:cNvPr id="11" name="Freeform 11"/>
          <p:cNvSpPr/>
          <p:nvPr/>
        </p:nvSpPr>
        <p:spPr>
          <a:xfrm>
            <a:off x="13119433" y="6238299"/>
            <a:ext cx="4919540" cy="3689655"/>
          </a:xfrm>
          <a:custGeom>
            <a:avLst/>
            <a:gdLst/>
            <a:ahLst/>
            <a:cxnLst/>
            <a:rect l="l" t="t" r="r" b="b"/>
            <a:pathLst>
              <a:path w="4919540" h="3689655">
                <a:moveTo>
                  <a:pt x="0" y="0"/>
                </a:moveTo>
                <a:lnTo>
                  <a:pt x="4919540" y="0"/>
                </a:lnTo>
                <a:lnTo>
                  <a:pt x="4919540" y="3689656"/>
                </a:lnTo>
                <a:lnTo>
                  <a:pt x="0" y="3689656"/>
                </a:lnTo>
                <a:lnTo>
                  <a:pt x="0" y="0"/>
                </a:lnTo>
                <a:close/>
              </a:path>
            </a:pathLst>
          </a:custGeom>
          <a:blipFill>
            <a:blip r:embed="rId11"/>
            <a:stretch>
              <a:fillRect/>
            </a:stretch>
          </a:blipFill>
        </p:spPr>
      </p:sp>
      <p:sp>
        <p:nvSpPr>
          <p:cNvPr id="12" name="Freeform 12"/>
          <p:cNvSpPr/>
          <p:nvPr/>
        </p:nvSpPr>
        <p:spPr>
          <a:xfrm>
            <a:off x="7794457" y="4288622"/>
            <a:ext cx="2968737" cy="3050278"/>
          </a:xfrm>
          <a:custGeom>
            <a:avLst/>
            <a:gdLst/>
            <a:ahLst/>
            <a:cxnLst/>
            <a:rect l="l" t="t" r="r" b="b"/>
            <a:pathLst>
              <a:path w="2968737" h="3050278">
                <a:moveTo>
                  <a:pt x="0" y="0"/>
                </a:moveTo>
                <a:lnTo>
                  <a:pt x="2968736" y="0"/>
                </a:lnTo>
                <a:lnTo>
                  <a:pt x="2968736" y="3050278"/>
                </a:lnTo>
                <a:lnTo>
                  <a:pt x="0" y="3050278"/>
                </a:lnTo>
                <a:lnTo>
                  <a:pt x="0" y="0"/>
                </a:lnTo>
                <a:close/>
              </a:path>
            </a:pathLst>
          </a:custGeom>
          <a:blipFill>
            <a:blip r:embed="rId12"/>
            <a:stretch>
              <a:fillRect l="-833" t="-30851"/>
            </a:stretch>
          </a:blipFill>
        </p:spPr>
      </p:sp>
      <p:sp>
        <p:nvSpPr>
          <p:cNvPr id="13" name="Freeform 13"/>
          <p:cNvSpPr/>
          <p:nvPr/>
        </p:nvSpPr>
        <p:spPr>
          <a:xfrm>
            <a:off x="12307183" y="721747"/>
            <a:ext cx="2597867" cy="613905"/>
          </a:xfrm>
          <a:custGeom>
            <a:avLst/>
            <a:gdLst/>
            <a:ahLst/>
            <a:cxnLst/>
            <a:rect l="l" t="t" r="r" b="b"/>
            <a:pathLst>
              <a:path w="2597867" h="613905">
                <a:moveTo>
                  <a:pt x="0" y="0"/>
                </a:moveTo>
                <a:lnTo>
                  <a:pt x="2597867" y="0"/>
                </a:lnTo>
                <a:lnTo>
                  <a:pt x="2597867" y="613906"/>
                </a:lnTo>
                <a:lnTo>
                  <a:pt x="0" y="613906"/>
                </a:lnTo>
                <a:lnTo>
                  <a:pt x="0" y="0"/>
                </a:lnTo>
                <a:close/>
              </a:path>
            </a:pathLst>
          </a:custGeom>
          <a:blipFill>
            <a:blip r:embed="rId13"/>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grpSp>
        <p:nvGrpSpPr>
          <p:cNvPr id="2" name="Group 2"/>
          <p:cNvGrpSpPr/>
          <p:nvPr/>
        </p:nvGrpSpPr>
        <p:grpSpPr>
          <a:xfrm>
            <a:off x="10438169" y="1593827"/>
            <a:ext cx="7099375" cy="7099346"/>
            <a:chOff x="0" y="0"/>
            <a:chExt cx="6350000" cy="6349975"/>
          </a:xfrm>
        </p:grpSpPr>
        <p:sp>
          <p:nvSpPr>
            <p:cNvPr id="3" name="Freeform 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16747" r="-16747"/>
              </a:stretch>
            </a:blipFill>
          </p:spPr>
        </p:sp>
      </p:grpSp>
      <p:sp>
        <p:nvSpPr>
          <p:cNvPr id="4" name="TextBox 4"/>
          <p:cNvSpPr txBox="1"/>
          <p:nvPr/>
        </p:nvSpPr>
        <p:spPr>
          <a:xfrm>
            <a:off x="1028700" y="2883427"/>
            <a:ext cx="9409469" cy="1189354"/>
          </a:xfrm>
          <a:prstGeom prst="rect">
            <a:avLst/>
          </a:prstGeom>
        </p:spPr>
        <p:txBody>
          <a:bodyPr lIns="0" tIns="0" rIns="0" bIns="0" rtlCol="0" anchor="t">
            <a:spAutoFit/>
          </a:bodyPr>
          <a:lstStyle/>
          <a:p>
            <a:pPr algn="l">
              <a:lnSpc>
                <a:spcPts val="3220"/>
              </a:lnSpc>
            </a:pPr>
            <a:r>
              <a:rPr lang="en-US" sz="2300">
                <a:solidFill>
                  <a:srgbClr val="1E1E49"/>
                </a:solidFill>
                <a:latin typeface="Gotham"/>
                <a:ea typeface="Gotham"/>
                <a:cs typeface="Gotham"/>
                <a:sym typeface="Gotham"/>
              </a:rPr>
              <a:t>Am 01. Oktober verabschiedete sich Maria Breuer in die passive Phase der Altersteilzeit.</a:t>
            </a:r>
          </a:p>
          <a:p>
            <a:pPr algn="l">
              <a:lnSpc>
                <a:spcPts val="3220"/>
              </a:lnSpc>
            </a:pPr>
            <a:r>
              <a:rPr lang="en-US" sz="2300">
                <a:solidFill>
                  <a:srgbClr val="1E1E49"/>
                </a:solidFill>
                <a:latin typeface="Gotham"/>
                <a:ea typeface="Gotham"/>
                <a:cs typeface="Gotham"/>
                <a:sym typeface="Gotham"/>
              </a:rPr>
              <a:t>Seit 01. Juli 2024 ist Maike Sprenger die neue Bibliotheksleitung.</a:t>
            </a:r>
          </a:p>
        </p:txBody>
      </p:sp>
      <p:sp>
        <p:nvSpPr>
          <p:cNvPr id="5" name="TextBox 5"/>
          <p:cNvSpPr txBox="1"/>
          <p:nvPr/>
        </p:nvSpPr>
        <p:spPr>
          <a:xfrm>
            <a:off x="1028700" y="1276350"/>
            <a:ext cx="9029667" cy="458724"/>
          </a:xfrm>
          <a:prstGeom prst="rect">
            <a:avLst/>
          </a:prstGeom>
        </p:spPr>
        <p:txBody>
          <a:bodyPr lIns="0" tIns="0" rIns="0" bIns="0" rtlCol="0" anchor="t">
            <a:spAutoFit/>
          </a:bodyPr>
          <a:lstStyle/>
          <a:p>
            <a:pPr algn="l">
              <a:lnSpc>
                <a:spcPts val="3467"/>
              </a:lnSpc>
            </a:pPr>
            <a:r>
              <a:rPr lang="en-US" sz="3399" spc="506">
                <a:solidFill>
                  <a:srgbClr val="1E1E49"/>
                </a:solidFill>
                <a:latin typeface="Gotham"/>
                <a:ea typeface="Gotham"/>
                <a:cs typeface="Gotham"/>
                <a:sym typeface="Gotham"/>
              </a:rPr>
              <a:t>LEITUNGSWECHSEL</a:t>
            </a:r>
          </a:p>
        </p:txBody>
      </p:sp>
      <p:sp>
        <p:nvSpPr>
          <p:cNvPr id="6" name="TextBox 6"/>
          <p:cNvSpPr txBox="1"/>
          <p:nvPr/>
        </p:nvSpPr>
        <p:spPr>
          <a:xfrm>
            <a:off x="1028700" y="5746734"/>
            <a:ext cx="9562850" cy="3511566"/>
          </a:xfrm>
          <a:prstGeom prst="rect">
            <a:avLst/>
          </a:prstGeom>
        </p:spPr>
        <p:txBody>
          <a:bodyPr lIns="0" tIns="0" rIns="0" bIns="0" rtlCol="0" anchor="t">
            <a:spAutoFit/>
          </a:bodyPr>
          <a:lstStyle/>
          <a:p>
            <a:pPr algn="l">
              <a:lnSpc>
                <a:spcPts val="2799"/>
              </a:lnSpc>
            </a:pPr>
            <a:r>
              <a:rPr lang="en-US" sz="1999">
                <a:solidFill>
                  <a:srgbClr val="1E1E49"/>
                </a:solidFill>
                <a:latin typeface="Gotham"/>
                <a:ea typeface="Gotham"/>
                <a:cs typeface="Gotham"/>
                <a:sym typeface="Gotham"/>
              </a:rPr>
              <a:t>Maike Sprenger war zuvor in der Thomas-Valentin-Stadtbücherei in Lippstadt tätig. Die gebürtige Lippstädterin absolvierte einen 2-Fach-Bachelor in Germanistischer Sprachwissenschaft und Philosophie an der Universität Paderborn, bevor sie bei der Stadt Lippstadt eine Anstellung fand. Dort arbeitete sie in der Pressestelle, im Personalrat und sieben Jahre in der Stadtbücherei Lippstadt. Zusätzlich absolvierte sie eine einjährige Weiterbildung, in der sie lernte, zukunftsträchtige Strategien für Bibliotheken zu entwickeln. 2025 wird sie zudem den berufsbegleitenden Master in Library and Information Science an der TH Köln beginnen, um ihre Qualifikationen weiter auszubauen.</a:t>
            </a:r>
          </a:p>
        </p:txBody>
      </p:sp>
      <p:sp>
        <p:nvSpPr>
          <p:cNvPr id="7" name="Freeform 7"/>
          <p:cNvSpPr/>
          <p:nvPr/>
        </p:nvSpPr>
        <p:spPr>
          <a:xfrm>
            <a:off x="14661433" y="414795"/>
            <a:ext cx="2597867" cy="613905"/>
          </a:xfrm>
          <a:custGeom>
            <a:avLst/>
            <a:gdLst/>
            <a:ahLst/>
            <a:cxnLst/>
            <a:rect l="l" t="t" r="r" b="b"/>
            <a:pathLst>
              <a:path w="2597867" h="613905">
                <a:moveTo>
                  <a:pt x="0" y="0"/>
                </a:moveTo>
                <a:lnTo>
                  <a:pt x="2597867" y="0"/>
                </a:lnTo>
                <a:lnTo>
                  <a:pt x="2597867" y="613905"/>
                </a:lnTo>
                <a:lnTo>
                  <a:pt x="0" y="613905"/>
                </a:lnTo>
                <a:lnTo>
                  <a:pt x="0" y="0"/>
                </a:lnTo>
                <a:close/>
              </a:path>
            </a:pathLst>
          </a:custGeom>
          <a:blipFill>
            <a:blip r:embed="rId3"/>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1824138"/>
          <a:ext cx="16230600" cy="8344525"/>
        </p:xfrm>
        <a:graphic>
          <a:graphicData uri="http://schemas.openxmlformats.org/drawingml/2006/table">
            <a:tbl>
              <a:tblPr/>
              <a:tblGrid>
                <a:gridCol w="3398315">
                  <a:extLst>
                    <a:ext uri="{9D8B030D-6E8A-4147-A177-3AD203B41FA5}">
                      <a16:colId xmlns:a16="http://schemas.microsoft.com/office/drawing/2014/main" val="20000"/>
                    </a:ext>
                  </a:extLst>
                </a:gridCol>
                <a:gridCol w="1702056">
                  <a:extLst>
                    <a:ext uri="{9D8B030D-6E8A-4147-A177-3AD203B41FA5}">
                      <a16:colId xmlns:a16="http://schemas.microsoft.com/office/drawing/2014/main" val="20001"/>
                    </a:ext>
                  </a:extLst>
                </a:gridCol>
                <a:gridCol w="1928723">
                  <a:extLst>
                    <a:ext uri="{9D8B030D-6E8A-4147-A177-3AD203B41FA5}">
                      <a16:colId xmlns:a16="http://schemas.microsoft.com/office/drawing/2014/main" val="20002"/>
                    </a:ext>
                  </a:extLst>
                </a:gridCol>
                <a:gridCol w="1968390">
                  <a:extLst>
                    <a:ext uri="{9D8B030D-6E8A-4147-A177-3AD203B41FA5}">
                      <a16:colId xmlns:a16="http://schemas.microsoft.com/office/drawing/2014/main" val="20003"/>
                    </a:ext>
                  </a:extLst>
                </a:gridCol>
                <a:gridCol w="1954335">
                  <a:extLst>
                    <a:ext uri="{9D8B030D-6E8A-4147-A177-3AD203B41FA5}">
                      <a16:colId xmlns:a16="http://schemas.microsoft.com/office/drawing/2014/main" val="20004"/>
                    </a:ext>
                  </a:extLst>
                </a:gridCol>
                <a:gridCol w="2024949">
                  <a:extLst>
                    <a:ext uri="{9D8B030D-6E8A-4147-A177-3AD203B41FA5}">
                      <a16:colId xmlns:a16="http://schemas.microsoft.com/office/drawing/2014/main" val="20005"/>
                    </a:ext>
                  </a:extLst>
                </a:gridCol>
                <a:gridCol w="1539846">
                  <a:extLst>
                    <a:ext uri="{9D8B030D-6E8A-4147-A177-3AD203B41FA5}">
                      <a16:colId xmlns:a16="http://schemas.microsoft.com/office/drawing/2014/main" val="20006"/>
                    </a:ext>
                  </a:extLst>
                </a:gridCol>
                <a:gridCol w="1713986">
                  <a:extLst>
                    <a:ext uri="{9D8B030D-6E8A-4147-A177-3AD203B41FA5}">
                      <a16:colId xmlns:a16="http://schemas.microsoft.com/office/drawing/2014/main" val="20007"/>
                    </a:ext>
                  </a:extLst>
                </a:gridCol>
              </a:tblGrid>
              <a:tr h="501298">
                <a:tc>
                  <a:txBody>
                    <a:bodyPr/>
                    <a:lstStyle/>
                    <a:p>
                      <a:pPr algn="l">
                        <a:lnSpc>
                          <a:spcPts val="2380"/>
                        </a:lnSpc>
                        <a:defRPr/>
                      </a:pP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b="1">
                          <a:solidFill>
                            <a:srgbClr val="000000"/>
                          </a:solidFill>
                          <a:latin typeface="Gotham Bold"/>
                          <a:ea typeface="Gotham Bold"/>
                          <a:cs typeface="Gotham Bold"/>
                          <a:sym typeface="Gotham Bold"/>
                        </a:rPr>
                        <a:t>2024</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b="1">
                          <a:solidFill>
                            <a:srgbClr val="000000"/>
                          </a:solidFill>
                          <a:latin typeface="Gotham Bold"/>
                          <a:ea typeface="Gotham Bold"/>
                          <a:cs typeface="Gotham Bold"/>
                          <a:sym typeface="Gotham Bold"/>
                        </a:rPr>
                        <a:t> </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b="1">
                          <a:solidFill>
                            <a:srgbClr val="000000"/>
                          </a:solidFill>
                          <a:latin typeface="Gotham Bold"/>
                          <a:ea typeface="Gotham Bold"/>
                          <a:cs typeface="Gotham Bold"/>
                          <a:sym typeface="Gotham Bold"/>
                        </a:rPr>
                        <a:t>2023</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b="1">
                          <a:solidFill>
                            <a:srgbClr val="000000"/>
                          </a:solidFill>
                          <a:latin typeface="Gotham Bold"/>
                          <a:ea typeface="Gotham Bold"/>
                          <a:cs typeface="Gotham Bold"/>
                          <a:sym typeface="Gotham Bold"/>
                        </a:rPr>
                        <a:t> </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b="1">
                          <a:solidFill>
                            <a:srgbClr val="000000"/>
                          </a:solidFill>
                          <a:latin typeface="Gotham Bold"/>
                          <a:ea typeface="Gotham Bold"/>
                          <a:cs typeface="Gotham Bold"/>
                          <a:sym typeface="Gotham Bold"/>
                        </a:rPr>
                        <a:t>2022</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b="1">
                          <a:solidFill>
                            <a:srgbClr val="000000"/>
                          </a:solidFill>
                          <a:latin typeface="Gotham Bold"/>
                          <a:ea typeface="Gotham Bold"/>
                          <a:cs typeface="Gotham Bold"/>
                          <a:sym typeface="Gotham Bold"/>
                        </a:rPr>
                        <a:t> </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b="1">
                          <a:solidFill>
                            <a:srgbClr val="000000"/>
                          </a:solidFill>
                          <a:latin typeface="Gotham Bold"/>
                          <a:ea typeface="Gotham Bold"/>
                          <a:cs typeface="Gotham Bold"/>
                          <a:sym typeface="Gotham Bold"/>
                        </a:rPr>
                        <a:t>2021</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extLst>
                  <a:ext uri="{0D108BD9-81ED-4DB2-BD59-A6C34878D82A}">
                    <a16:rowId xmlns:a16="http://schemas.microsoft.com/office/drawing/2014/main" val="10000"/>
                  </a:ext>
                </a:extLst>
              </a:tr>
              <a:tr h="501298">
                <a:tc>
                  <a:txBody>
                    <a:bodyPr/>
                    <a:lstStyle/>
                    <a:p>
                      <a:pPr algn="l">
                        <a:lnSpc>
                          <a:spcPts val="2380"/>
                        </a:lnSpc>
                        <a:defRPr/>
                      </a:pPr>
                      <a:r>
                        <a:rPr lang="en-US" sz="1700" b="1">
                          <a:solidFill>
                            <a:srgbClr val="000000"/>
                          </a:solidFill>
                          <a:latin typeface="Gotham Bold"/>
                          <a:ea typeface="Gotham Bold"/>
                          <a:cs typeface="Gotham Bold"/>
                          <a:sym typeface="Gotham Bold"/>
                        </a:rPr>
                        <a:t>Öffnungsstunden</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1.470</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 </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1.469</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 </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1.438</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 </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1.377</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extLst>
                  <a:ext uri="{0D108BD9-81ED-4DB2-BD59-A6C34878D82A}">
                    <a16:rowId xmlns:a16="http://schemas.microsoft.com/office/drawing/2014/main" val="10001"/>
                  </a:ext>
                </a:extLst>
              </a:tr>
              <a:tr h="866828">
                <a:tc>
                  <a:txBody>
                    <a:bodyPr/>
                    <a:lstStyle/>
                    <a:p>
                      <a:pPr algn="l">
                        <a:lnSpc>
                          <a:spcPts val="2380"/>
                        </a:lnSpc>
                        <a:defRPr/>
                      </a:pPr>
                      <a:r>
                        <a:rPr lang="en-US" sz="1700" b="1">
                          <a:solidFill>
                            <a:srgbClr val="000000"/>
                          </a:solidFill>
                          <a:latin typeface="Gotham Bold"/>
                          <a:ea typeface="Gotham Bold"/>
                          <a:cs typeface="Gotham Bold"/>
                          <a:sym typeface="Gotham Bold"/>
                        </a:rPr>
                        <a:t>Open Library Stunden</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1.962</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 </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1.439</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 </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669</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 </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519</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extLst>
                  <a:ext uri="{0D108BD9-81ED-4DB2-BD59-A6C34878D82A}">
                    <a16:rowId xmlns:a16="http://schemas.microsoft.com/office/drawing/2014/main" val="10002"/>
                  </a:ext>
                </a:extLst>
              </a:tr>
              <a:tr h="866828">
                <a:tc>
                  <a:txBody>
                    <a:bodyPr/>
                    <a:lstStyle/>
                    <a:p>
                      <a:pPr algn="l">
                        <a:lnSpc>
                          <a:spcPts val="2380"/>
                        </a:lnSpc>
                        <a:defRPr/>
                      </a:pPr>
                      <a:r>
                        <a:rPr lang="en-US" sz="1700" b="1">
                          <a:solidFill>
                            <a:srgbClr val="000000"/>
                          </a:solidFill>
                          <a:latin typeface="Gotham Bold"/>
                          <a:ea typeface="Gotham Bold"/>
                          <a:cs typeface="Gotham Bold"/>
                          <a:sym typeface="Gotham Bold"/>
                        </a:rPr>
                        <a:t>Medienbestand</a:t>
                      </a:r>
                      <a:endParaRPr lang="en-US" sz="1100"/>
                    </a:p>
                    <a:p>
                      <a:pPr algn="l">
                        <a:lnSpc>
                          <a:spcPts val="2380"/>
                        </a:lnSpc>
                      </a:pPr>
                      <a:r>
                        <a:rPr lang="en-US" sz="1700" b="1">
                          <a:solidFill>
                            <a:srgbClr val="000000"/>
                          </a:solidFill>
                          <a:latin typeface="Gotham Bold"/>
                          <a:ea typeface="Gotham Bold"/>
                          <a:cs typeface="Gotham Bold"/>
                          <a:sym typeface="Gotham Bold"/>
                        </a:rPr>
                        <a:t>  gesamt</a:t>
                      </a:r>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25.670</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3,9%</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24.702</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7,9%</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22.891</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-0,2%</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22.947</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extLst>
                  <a:ext uri="{0D108BD9-81ED-4DB2-BD59-A6C34878D82A}">
                    <a16:rowId xmlns:a16="http://schemas.microsoft.com/office/drawing/2014/main" val="10003"/>
                  </a:ext>
                </a:extLst>
              </a:tr>
              <a:tr h="501298">
                <a:tc>
                  <a:txBody>
                    <a:bodyPr/>
                    <a:lstStyle/>
                    <a:p>
                      <a:pPr algn="l">
                        <a:lnSpc>
                          <a:spcPts val="2380"/>
                        </a:lnSpc>
                        <a:defRPr/>
                      </a:pPr>
                      <a:r>
                        <a:rPr lang="en-US" sz="1700" b="1">
                          <a:solidFill>
                            <a:srgbClr val="000000"/>
                          </a:solidFill>
                          <a:latin typeface="Gotham Bold"/>
                          <a:ea typeface="Gotham Bold"/>
                          <a:cs typeface="Gotham Bold"/>
                          <a:sym typeface="Gotham Bold"/>
                        </a:rPr>
                        <a:t>Zugänge</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4.037</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-3,5%</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4.184</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27,8%</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3.275</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3,2%</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3.174</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extLst>
                  <a:ext uri="{0D108BD9-81ED-4DB2-BD59-A6C34878D82A}">
                    <a16:rowId xmlns:a16="http://schemas.microsoft.com/office/drawing/2014/main" val="10004"/>
                  </a:ext>
                </a:extLst>
              </a:tr>
              <a:tr h="501298">
                <a:tc>
                  <a:txBody>
                    <a:bodyPr/>
                    <a:lstStyle/>
                    <a:p>
                      <a:pPr algn="l">
                        <a:lnSpc>
                          <a:spcPts val="2380"/>
                        </a:lnSpc>
                        <a:defRPr/>
                      </a:pPr>
                      <a:r>
                        <a:rPr lang="en-US" sz="1700" b="1">
                          <a:solidFill>
                            <a:srgbClr val="000000"/>
                          </a:solidFill>
                          <a:latin typeface="Gotham Bold"/>
                          <a:ea typeface="Gotham Bold"/>
                          <a:cs typeface="Gotham Bold"/>
                          <a:sym typeface="Gotham Bold"/>
                        </a:rPr>
                        <a:t>Abgänge</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3.061</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29,0%</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2.373</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-28,8%</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3.331</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5,9%</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3.144</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extLst>
                  <a:ext uri="{0D108BD9-81ED-4DB2-BD59-A6C34878D82A}">
                    <a16:rowId xmlns:a16="http://schemas.microsoft.com/office/drawing/2014/main" val="10005"/>
                  </a:ext>
                </a:extLst>
              </a:tr>
              <a:tr h="866828">
                <a:tc>
                  <a:txBody>
                    <a:bodyPr/>
                    <a:lstStyle/>
                    <a:p>
                      <a:pPr algn="l">
                        <a:lnSpc>
                          <a:spcPts val="2380"/>
                        </a:lnSpc>
                        <a:defRPr/>
                      </a:pPr>
                      <a:r>
                        <a:rPr lang="en-US" sz="1700" b="1">
                          <a:solidFill>
                            <a:srgbClr val="000000"/>
                          </a:solidFill>
                          <a:latin typeface="Gotham Bold"/>
                          <a:ea typeface="Gotham Bold"/>
                          <a:cs typeface="Gotham Bold"/>
                          <a:sym typeface="Gotham Bold"/>
                        </a:rPr>
                        <a:t>Entleihungen ohne Onleihe</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214.840</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6,7%</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201.328</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17,7%</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170.995</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8,3%</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157.925</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extLst>
                  <a:ext uri="{0D108BD9-81ED-4DB2-BD59-A6C34878D82A}">
                    <a16:rowId xmlns:a16="http://schemas.microsoft.com/office/drawing/2014/main" val="10006"/>
                  </a:ext>
                </a:extLst>
              </a:tr>
              <a:tr h="866828">
                <a:tc>
                  <a:txBody>
                    <a:bodyPr/>
                    <a:lstStyle/>
                    <a:p>
                      <a:pPr algn="l">
                        <a:lnSpc>
                          <a:spcPts val="2380"/>
                        </a:lnSpc>
                        <a:defRPr/>
                      </a:pPr>
                      <a:r>
                        <a:rPr lang="en-US" sz="1700" b="1">
                          <a:solidFill>
                            <a:srgbClr val="000000"/>
                          </a:solidFill>
                          <a:latin typeface="Gotham Bold"/>
                          <a:ea typeface="Gotham Bold"/>
                          <a:cs typeface="Gotham Bold"/>
                          <a:sym typeface="Gotham Bold"/>
                        </a:rPr>
                        <a:t>Leihverkehrsbestellungen</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67</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-68,5%</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213</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-7,0%</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229</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-17,9%</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279</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extLst>
                  <a:ext uri="{0D108BD9-81ED-4DB2-BD59-A6C34878D82A}">
                    <a16:rowId xmlns:a16="http://schemas.microsoft.com/office/drawing/2014/main" val="10007"/>
                  </a:ext>
                </a:extLst>
              </a:tr>
              <a:tr h="866828">
                <a:tc>
                  <a:txBody>
                    <a:bodyPr/>
                    <a:lstStyle/>
                    <a:p>
                      <a:pPr algn="l">
                        <a:lnSpc>
                          <a:spcPts val="2380"/>
                        </a:lnSpc>
                        <a:defRPr/>
                      </a:pPr>
                      <a:r>
                        <a:rPr lang="en-US" sz="1700" b="1">
                          <a:solidFill>
                            <a:srgbClr val="000000"/>
                          </a:solidFill>
                          <a:latin typeface="Gotham Bold"/>
                          <a:ea typeface="Gotham Bold"/>
                          <a:cs typeface="Gotham Bold"/>
                          <a:sym typeface="Gotham Bold"/>
                        </a:rPr>
                        <a:t>Entleihungen</a:t>
                      </a:r>
                      <a:endParaRPr lang="en-US" sz="1100"/>
                    </a:p>
                    <a:p>
                      <a:pPr algn="l">
                        <a:lnSpc>
                          <a:spcPts val="2380"/>
                        </a:lnSpc>
                      </a:pPr>
                      <a:r>
                        <a:rPr lang="en-US" sz="1700" b="1">
                          <a:solidFill>
                            <a:srgbClr val="000000"/>
                          </a:solidFill>
                          <a:latin typeface="Gotham Bold"/>
                          <a:ea typeface="Gotham Bold"/>
                          <a:cs typeface="Gotham Bold"/>
                          <a:sym typeface="Gotham Bold"/>
                        </a:rPr>
                        <a:t>  Onleihe</a:t>
                      </a:r>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31.361</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13,1%</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27.738</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7,8%</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25.723</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-3,7%</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26.703</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extLst>
                  <a:ext uri="{0D108BD9-81ED-4DB2-BD59-A6C34878D82A}">
                    <a16:rowId xmlns:a16="http://schemas.microsoft.com/office/drawing/2014/main" val="10008"/>
                  </a:ext>
                </a:extLst>
              </a:tr>
              <a:tr h="501298">
                <a:tc>
                  <a:txBody>
                    <a:bodyPr/>
                    <a:lstStyle/>
                    <a:p>
                      <a:pPr algn="l">
                        <a:lnSpc>
                          <a:spcPts val="2380"/>
                        </a:lnSpc>
                        <a:defRPr/>
                      </a:pPr>
                      <a:r>
                        <a:rPr lang="en-US" sz="1700" b="1">
                          <a:solidFill>
                            <a:srgbClr val="000000"/>
                          </a:solidFill>
                          <a:latin typeface="Gotham Bold"/>
                          <a:ea typeface="Gotham Bold"/>
                          <a:cs typeface="Gotham Bold"/>
                          <a:sym typeface="Gotham Bold"/>
                        </a:rPr>
                        <a:t>Gesamtentleihungen</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246.389</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7,5%</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229.279</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16,4%</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196.947</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6,5%</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184.907</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extLst>
                  <a:ext uri="{0D108BD9-81ED-4DB2-BD59-A6C34878D82A}">
                    <a16:rowId xmlns:a16="http://schemas.microsoft.com/office/drawing/2014/main" val="10009"/>
                  </a:ext>
                </a:extLst>
              </a:tr>
              <a:tr h="501298">
                <a:tc>
                  <a:txBody>
                    <a:bodyPr/>
                    <a:lstStyle/>
                    <a:p>
                      <a:pPr algn="l">
                        <a:lnSpc>
                          <a:spcPts val="2380"/>
                        </a:lnSpc>
                        <a:defRPr/>
                      </a:pPr>
                      <a:r>
                        <a:rPr lang="en-US" sz="1700" b="1">
                          <a:solidFill>
                            <a:srgbClr val="000000"/>
                          </a:solidFill>
                          <a:latin typeface="Gotham Bold"/>
                          <a:ea typeface="Gotham Bold"/>
                          <a:cs typeface="Gotham Bold"/>
                          <a:sym typeface="Gotham Bold"/>
                        </a:rPr>
                        <a:t>Aktive Leser</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3.873</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4,6%</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3.703</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19,1%</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3.109</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5,2%</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2.954</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extLst>
                  <a:ext uri="{0D108BD9-81ED-4DB2-BD59-A6C34878D82A}">
                    <a16:rowId xmlns:a16="http://schemas.microsoft.com/office/drawing/2014/main" val="10010"/>
                  </a:ext>
                </a:extLst>
              </a:tr>
              <a:tr h="501298">
                <a:tc>
                  <a:txBody>
                    <a:bodyPr/>
                    <a:lstStyle/>
                    <a:p>
                      <a:pPr algn="l">
                        <a:lnSpc>
                          <a:spcPts val="2380"/>
                        </a:lnSpc>
                        <a:defRPr/>
                      </a:pPr>
                      <a:r>
                        <a:rPr lang="en-US" sz="1700" b="1">
                          <a:solidFill>
                            <a:srgbClr val="000000"/>
                          </a:solidFill>
                          <a:latin typeface="Gotham Bold"/>
                          <a:ea typeface="Gotham Bold"/>
                          <a:cs typeface="Gotham Bold"/>
                          <a:sym typeface="Gotham Bold"/>
                        </a:rPr>
                        <a:t>Neuanmeldungen</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830</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-1,2%</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840</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41,9%</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592</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-0,5%</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algn="l">
                        <a:lnSpc>
                          <a:spcPts val="2380"/>
                        </a:lnSpc>
                        <a:defRPr/>
                      </a:pPr>
                      <a:r>
                        <a:rPr lang="en-US" sz="1700">
                          <a:solidFill>
                            <a:srgbClr val="000000"/>
                          </a:solidFill>
                          <a:latin typeface="Gotham"/>
                          <a:ea typeface="Gotham"/>
                          <a:cs typeface="Gotham"/>
                          <a:sym typeface="Gotham"/>
                        </a:rPr>
                        <a:t>595</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extLst>
                  <a:ext uri="{0D108BD9-81ED-4DB2-BD59-A6C34878D82A}">
                    <a16:rowId xmlns:a16="http://schemas.microsoft.com/office/drawing/2014/main" val="10011"/>
                  </a:ext>
                </a:extLst>
              </a:tr>
              <a:tr h="501298">
                <a:tc>
                  <a:txBody>
                    <a:bodyPr/>
                    <a:lstStyle/>
                    <a:p>
                      <a:pPr algn="l">
                        <a:lnSpc>
                          <a:spcPts val="2380"/>
                        </a:lnSpc>
                        <a:defRPr/>
                      </a:pPr>
                      <a:r>
                        <a:rPr lang="en-US" sz="1700" b="1">
                          <a:solidFill>
                            <a:srgbClr val="000000"/>
                          </a:solidFill>
                          <a:latin typeface="Gotham Bold"/>
                          <a:ea typeface="Gotham Bold"/>
                          <a:cs typeface="Gotham Bold"/>
                          <a:sym typeface="Gotham Bold"/>
                        </a:rPr>
                        <a:t>Besuche</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60.895</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-1,6%</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61.873</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18,8%</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52.071</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18,6%</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algn="l">
                        <a:lnSpc>
                          <a:spcPts val="2380"/>
                        </a:lnSpc>
                        <a:defRPr/>
                      </a:pPr>
                      <a:r>
                        <a:rPr lang="en-US" sz="1700">
                          <a:solidFill>
                            <a:srgbClr val="000000"/>
                          </a:solidFill>
                          <a:latin typeface="Gotham"/>
                          <a:ea typeface="Gotham"/>
                          <a:cs typeface="Gotham"/>
                          <a:sym typeface="Gotham"/>
                        </a:rPr>
                        <a:t>43.921</a:t>
                      </a:r>
                      <a:endParaRPr lang="en-US" sz="1100"/>
                    </a:p>
                  </a:txBody>
                  <a:tcPr marL="38100" marR="38100" marT="38100" marB="38100"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extLst>
                  <a:ext uri="{0D108BD9-81ED-4DB2-BD59-A6C34878D82A}">
                    <a16:rowId xmlns:a16="http://schemas.microsoft.com/office/drawing/2014/main" val="10012"/>
                  </a:ext>
                </a:extLst>
              </a:tr>
            </a:tbl>
          </a:graphicData>
        </a:graphic>
      </p:graphicFrame>
      <p:sp>
        <p:nvSpPr>
          <p:cNvPr id="3" name="TextBox 3"/>
          <p:cNvSpPr txBox="1"/>
          <p:nvPr/>
        </p:nvSpPr>
        <p:spPr>
          <a:xfrm>
            <a:off x="1028700" y="1276350"/>
            <a:ext cx="14938112" cy="458724"/>
          </a:xfrm>
          <a:prstGeom prst="rect">
            <a:avLst/>
          </a:prstGeom>
        </p:spPr>
        <p:txBody>
          <a:bodyPr lIns="0" tIns="0" rIns="0" bIns="0" rtlCol="0" anchor="t">
            <a:spAutoFit/>
          </a:bodyPr>
          <a:lstStyle/>
          <a:p>
            <a:pPr algn="l">
              <a:lnSpc>
                <a:spcPts val="3467"/>
              </a:lnSpc>
            </a:pPr>
            <a:r>
              <a:rPr lang="en-US" sz="3399" spc="506">
                <a:solidFill>
                  <a:srgbClr val="1E1E49"/>
                </a:solidFill>
                <a:latin typeface="Gotham"/>
                <a:ea typeface="Gotham"/>
                <a:cs typeface="Gotham"/>
                <a:sym typeface="Gotham"/>
              </a:rPr>
              <a:t>DIE STADTBIBLIOTHEK IN ZAHLEN</a:t>
            </a:r>
          </a:p>
        </p:txBody>
      </p:sp>
      <p:sp>
        <p:nvSpPr>
          <p:cNvPr id="4" name="Freeform 4"/>
          <p:cNvSpPr/>
          <p:nvPr/>
        </p:nvSpPr>
        <p:spPr>
          <a:xfrm>
            <a:off x="14661433" y="414795"/>
            <a:ext cx="2597867" cy="613905"/>
          </a:xfrm>
          <a:custGeom>
            <a:avLst/>
            <a:gdLst/>
            <a:ahLst/>
            <a:cxnLst/>
            <a:rect l="l" t="t" r="r" b="b"/>
            <a:pathLst>
              <a:path w="2597867" h="613905">
                <a:moveTo>
                  <a:pt x="0" y="0"/>
                </a:moveTo>
                <a:lnTo>
                  <a:pt x="2597867" y="0"/>
                </a:lnTo>
                <a:lnTo>
                  <a:pt x="2597867" y="613905"/>
                </a:lnTo>
                <a:lnTo>
                  <a:pt x="0" y="613905"/>
                </a:lnTo>
                <a:lnTo>
                  <a:pt x="0" y="0"/>
                </a:lnTo>
                <a:close/>
              </a:path>
            </a:pathLst>
          </a:custGeom>
          <a:blipFill>
            <a:blip r:embed="rId2"/>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1978287"/>
          <a:ext cx="16230600" cy="7360227"/>
        </p:xfrm>
        <a:graphic>
          <a:graphicData uri="http://schemas.openxmlformats.org/drawingml/2006/table">
            <a:tbl>
              <a:tblPr/>
              <a:tblGrid>
                <a:gridCol w="4316167">
                  <a:extLst>
                    <a:ext uri="{9D8B030D-6E8A-4147-A177-3AD203B41FA5}">
                      <a16:colId xmlns:a16="http://schemas.microsoft.com/office/drawing/2014/main" val="20000"/>
                    </a:ext>
                  </a:extLst>
                </a:gridCol>
                <a:gridCol w="2013158">
                  <a:extLst>
                    <a:ext uri="{9D8B030D-6E8A-4147-A177-3AD203B41FA5}">
                      <a16:colId xmlns:a16="http://schemas.microsoft.com/office/drawing/2014/main" val="20001"/>
                    </a:ext>
                  </a:extLst>
                </a:gridCol>
                <a:gridCol w="1558823">
                  <a:extLst>
                    <a:ext uri="{9D8B030D-6E8A-4147-A177-3AD203B41FA5}">
                      <a16:colId xmlns:a16="http://schemas.microsoft.com/office/drawing/2014/main" val="20002"/>
                    </a:ext>
                  </a:extLst>
                </a:gridCol>
                <a:gridCol w="1887824">
                  <a:extLst>
                    <a:ext uri="{9D8B030D-6E8A-4147-A177-3AD203B41FA5}">
                      <a16:colId xmlns:a16="http://schemas.microsoft.com/office/drawing/2014/main" val="20003"/>
                    </a:ext>
                  </a:extLst>
                </a:gridCol>
                <a:gridCol w="1637157">
                  <a:extLst>
                    <a:ext uri="{9D8B030D-6E8A-4147-A177-3AD203B41FA5}">
                      <a16:colId xmlns:a16="http://schemas.microsoft.com/office/drawing/2014/main" val="20004"/>
                    </a:ext>
                  </a:extLst>
                </a:gridCol>
                <a:gridCol w="1746824">
                  <a:extLst>
                    <a:ext uri="{9D8B030D-6E8A-4147-A177-3AD203B41FA5}">
                      <a16:colId xmlns:a16="http://schemas.microsoft.com/office/drawing/2014/main" val="20005"/>
                    </a:ext>
                  </a:extLst>
                </a:gridCol>
                <a:gridCol w="1558823">
                  <a:extLst>
                    <a:ext uri="{9D8B030D-6E8A-4147-A177-3AD203B41FA5}">
                      <a16:colId xmlns:a16="http://schemas.microsoft.com/office/drawing/2014/main" val="20006"/>
                    </a:ext>
                  </a:extLst>
                </a:gridCol>
                <a:gridCol w="1511823">
                  <a:extLst>
                    <a:ext uri="{9D8B030D-6E8A-4147-A177-3AD203B41FA5}">
                      <a16:colId xmlns:a16="http://schemas.microsoft.com/office/drawing/2014/main" val="20007"/>
                    </a:ext>
                  </a:extLst>
                </a:gridCol>
              </a:tblGrid>
              <a:tr h="384807">
                <a:tc>
                  <a:txBody>
                    <a:bodyPr/>
                    <a:lstStyle/>
                    <a:p>
                      <a:pPr algn="l">
                        <a:lnSpc>
                          <a:spcPts val="2379"/>
                        </a:lnSpc>
                        <a:defRPr/>
                      </a:pP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b="1">
                          <a:solidFill>
                            <a:srgbClr val="000000"/>
                          </a:solidFill>
                          <a:latin typeface="Gotham Bold"/>
                          <a:ea typeface="Gotham Bold"/>
                          <a:cs typeface="Gotham Bold"/>
                          <a:sym typeface="Gotham Bold"/>
                        </a:rPr>
                        <a:t>2024</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b="1">
                          <a:solidFill>
                            <a:srgbClr val="000000"/>
                          </a:solidFill>
                          <a:latin typeface="Gotham Bold"/>
                          <a:ea typeface="Gotham Bold"/>
                          <a:cs typeface="Gotham Bold"/>
                          <a:sym typeface="Gotham Bold"/>
                        </a:rPr>
                        <a:t> </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b="1">
                          <a:solidFill>
                            <a:srgbClr val="000000"/>
                          </a:solidFill>
                          <a:latin typeface="Gotham Bold"/>
                          <a:ea typeface="Gotham Bold"/>
                          <a:cs typeface="Gotham Bold"/>
                          <a:sym typeface="Gotham Bold"/>
                        </a:rPr>
                        <a:t>2023</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b="1">
                          <a:solidFill>
                            <a:srgbClr val="000000"/>
                          </a:solidFill>
                          <a:latin typeface="Gotham Bold"/>
                          <a:ea typeface="Gotham Bold"/>
                          <a:cs typeface="Gotham Bold"/>
                          <a:sym typeface="Gotham Bold"/>
                        </a:rPr>
                        <a:t> </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b="1">
                          <a:solidFill>
                            <a:srgbClr val="000000"/>
                          </a:solidFill>
                          <a:latin typeface="Gotham Bold"/>
                          <a:ea typeface="Gotham Bold"/>
                          <a:cs typeface="Gotham Bold"/>
                          <a:sym typeface="Gotham Bold"/>
                        </a:rPr>
                        <a:t>2022</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b="1">
                          <a:solidFill>
                            <a:srgbClr val="000000"/>
                          </a:solidFill>
                          <a:latin typeface="Gotham Bold"/>
                          <a:ea typeface="Gotham Bold"/>
                          <a:cs typeface="Gotham Bold"/>
                          <a:sym typeface="Gotham Bold"/>
                        </a:rPr>
                        <a:t> </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b="1">
                          <a:solidFill>
                            <a:srgbClr val="000000"/>
                          </a:solidFill>
                          <a:latin typeface="Gotham Bold"/>
                          <a:ea typeface="Gotham Bold"/>
                          <a:cs typeface="Gotham Bold"/>
                          <a:sym typeface="Gotham Bold"/>
                        </a:rPr>
                        <a:t>2021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0"/>
                  </a:ext>
                </a:extLst>
              </a:tr>
              <a:tr h="384807">
                <a:tc>
                  <a:txBody>
                    <a:bodyPr/>
                    <a:lstStyle/>
                    <a:p>
                      <a:pPr algn="l">
                        <a:lnSpc>
                          <a:spcPts val="2379"/>
                        </a:lnSpc>
                        <a:defRPr/>
                      </a:pPr>
                      <a:r>
                        <a:rPr lang="en-US" sz="1699" b="1">
                          <a:solidFill>
                            <a:srgbClr val="000000"/>
                          </a:solidFill>
                          <a:latin typeface="Gotham Bold"/>
                          <a:ea typeface="Gotham Bold"/>
                          <a:cs typeface="Gotham Bold"/>
                          <a:sym typeface="Gotham Bold"/>
                        </a:rPr>
                        <a:t>Benutzer (aktiv)</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3.873</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4,6%</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3.703</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19,1%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3.109</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5,2%</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2.954</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80464">
                <a:tc>
                  <a:txBody>
                    <a:bodyPr/>
                    <a:lstStyle/>
                    <a:p>
                      <a:pPr algn="l">
                        <a:lnSpc>
                          <a:spcPts val="2379"/>
                        </a:lnSpc>
                        <a:defRPr/>
                      </a:pPr>
                      <a:r>
                        <a:rPr lang="en-US" sz="1699" b="1">
                          <a:solidFill>
                            <a:srgbClr val="000000"/>
                          </a:solidFill>
                          <a:latin typeface="Gotham Bold"/>
                          <a:ea typeface="Gotham Bold"/>
                          <a:cs typeface="Gotham Bold"/>
                          <a:sym typeface="Gotham Bold"/>
                        </a:rPr>
                        <a:t>davon bis einschl. 12 J. </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698</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-2,8%</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718</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19,1%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603</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-2,0%</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615</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2"/>
                  </a:ext>
                </a:extLst>
              </a:tr>
              <a:tr h="680464">
                <a:tc>
                  <a:txBody>
                    <a:bodyPr/>
                    <a:lstStyle/>
                    <a:p>
                      <a:pPr algn="l">
                        <a:lnSpc>
                          <a:spcPts val="2379"/>
                        </a:lnSpc>
                        <a:defRPr/>
                      </a:pPr>
                      <a:r>
                        <a:rPr lang="en-US" sz="1699" b="1">
                          <a:solidFill>
                            <a:srgbClr val="000000"/>
                          </a:solidFill>
                          <a:latin typeface="Gotham Bold"/>
                          <a:ea typeface="Gotham Bold"/>
                          <a:cs typeface="Gotham Bold"/>
                          <a:sym typeface="Gotham Bold"/>
                        </a:rPr>
                        <a:t>davon ab einschl. 60 J.</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709</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20,8%</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587</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21,5%</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483</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28,1%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377</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84807">
                <a:tc>
                  <a:txBody>
                    <a:bodyPr/>
                    <a:lstStyle/>
                    <a:p>
                      <a:pPr algn="l">
                        <a:lnSpc>
                          <a:spcPts val="2379"/>
                        </a:lnSpc>
                        <a:defRPr/>
                      </a:pPr>
                      <a:r>
                        <a:rPr lang="en-US" sz="1699" b="1">
                          <a:solidFill>
                            <a:srgbClr val="000000"/>
                          </a:solidFill>
                          <a:latin typeface="Gotham Bold"/>
                          <a:ea typeface="Gotham Bold"/>
                          <a:cs typeface="Gotham Bold"/>
                          <a:sym typeface="Gotham Bold"/>
                        </a:rPr>
                        <a:t>neu</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830</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-1,2%</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840</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41,9%</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592</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-0,5%</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595</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4"/>
                  </a:ext>
                </a:extLst>
              </a:tr>
              <a:tr h="384807">
                <a:tc>
                  <a:txBody>
                    <a:bodyPr/>
                    <a:lstStyle/>
                    <a:p>
                      <a:pPr algn="l">
                        <a:lnSpc>
                          <a:spcPts val="2379"/>
                        </a:lnSpc>
                        <a:defRPr/>
                      </a:pPr>
                      <a:r>
                        <a:rPr lang="en-US" sz="1699" b="1">
                          <a:solidFill>
                            <a:srgbClr val="000000"/>
                          </a:solidFill>
                          <a:latin typeface="Gotham Bold"/>
                          <a:ea typeface="Gotham Bold"/>
                          <a:cs typeface="Gotham Bold"/>
                          <a:sym typeface="Gotham Bold"/>
                        </a:rPr>
                        <a:t>Öffnungsstunden</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1.470</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0,1%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1.469</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2,2%</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1.438</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4,4%</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1.377</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76122">
                <a:tc>
                  <a:txBody>
                    <a:bodyPr/>
                    <a:lstStyle/>
                    <a:p>
                      <a:pPr algn="l">
                        <a:lnSpc>
                          <a:spcPts val="2379"/>
                        </a:lnSpc>
                        <a:defRPr/>
                      </a:pPr>
                      <a:r>
                        <a:rPr lang="en-US" sz="1699" b="1">
                          <a:solidFill>
                            <a:srgbClr val="000000"/>
                          </a:solidFill>
                          <a:latin typeface="Gotham Bold"/>
                          <a:ea typeface="Gotham Bold"/>
                          <a:cs typeface="Gotham Bold"/>
                          <a:sym typeface="Gotham Bold"/>
                        </a:rPr>
                        <a:t>dazu</a:t>
                      </a:r>
                      <a:endParaRPr lang="en-US" sz="1100"/>
                    </a:p>
                    <a:p>
                      <a:pPr algn="l">
                        <a:lnSpc>
                          <a:spcPts val="2379"/>
                        </a:lnSpc>
                      </a:pPr>
                      <a:r>
                        <a:rPr lang="en-US" sz="1699" b="1">
                          <a:solidFill>
                            <a:srgbClr val="000000"/>
                          </a:solidFill>
                          <a:latin typeface="Gotham Bold"/>
                          <a:ea typeface="Gotham Bold"/>
                          <a:cs typeface="Gotham Bold"/>
                          <a:sym typeface="Gotham Bold"/>
                        </a:rPr>
                        <a:t>  Open Library Stunden</a:t>
                      </a:r>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1.962</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36,3%</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1.439</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669</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519</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6"/>
                  </a:ext>
                </a:extLst>
              </a:tr>
              <a:tr h="384807">
                <a:tc>
                  <a:txBody>
                    <a:bodyPr/>
                    <a:lstStyle/>
                    <a:p>
                      <a:pPr algn="l">
                        <a:lnSpc>
                          <a:spcPts val="2379"/>
                        </a:lnSpc>
                        <a:defRPr/>
                      </a:pPr>
                      <a:r>
                        <a:rPr lang="en-US" sz="1699" b="1">
                          <a:solidFill>
                            <a:srgbClr val="000000"/>
                          </a:solidFill>
                          <a:latin typeface="Gotham Bold"/>
                          <a:ea typeface="Gotham Bold"/>
                          <a:cs typeface="Gotham Bold"/>
                          <a:sym typeface="Gotham Bold"/>
                        </a:rPr>
                        <a:t>Besuche </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60.895</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-1,6%</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61.873</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18,8%</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52.071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18,6%</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43.921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84807">
                <a:tc>
                  <a:txBody>
                    <a:bodyPr/>
                    <a:lstStyle/>
                    <a:p>
                      <a:pPr algn="l">
                        <a:lnSpc>
                          <a:spcPts val="2379"/>
                        </a:lnSpc>
                        <a:defRPr/>
                      </a:pPr>
                      <a:r>
                        <a:rPr lang="en-US" sz="1699" b="1">
                          <a:solidFill>
                            <a:srgbClr val="000000"/>
                          </a:solidFill>
                          <a:latin typeface="Gotham Bold"/>
                          <a:ea typeface="Gotham Bold"/>
                          <a:cs typeface="Gotham Bold"/>
                          <a:sym typeface="Gotham Bold"/>
                        </a:rPr>
                        <a:t>Gesamtbestand</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25.163</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1,9%</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24.702</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 </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22.891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 </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22.947</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8"/>
                  </a:ext>
                </a:extLst>
              </a:tr>
              <a:tr h="680464">
                <a:tc>
                  <a:txBody>
                    <a:bodyPr/>
                    <a:lstStyle/>
                    <a:p>
                      <a:pPr algn="l">
                        <a:lnSpc>
                          <a:spcPts val="2379"/>
                        </a:lnSpc>
                        <a:defRPr/>
                      </a:pPr>
                      <a:r>
                        <a:rPr lang="en-US" sz="1699" b="1">
                          <a:solidFill>
                            <a:srgbClr val="000000"/>
                          </a:solidFill>
                          <a:latin typeface="Gotham Bold"/>
                          <a:ea typeface="Gotham Bold"/>
                          <a:cs typeface="Gotham Bold"/>
                          <a:sym typeface="Gotham Bold"/>
                        </a:rPr>
                        <a:t>Bestand pro</a:t>
                      </a:r>
                      <a:endParaRPr lang="en-US" sz="1100"/>
                    </a:p>
                    <a:p>
                      <a:pPr algn="l">
                        <a:lnSpc>
                          <a:spcPts val="2379"/>
                        </a:lnSpc>
                      </a:pPr>
                      <a:r>
                        <a:rPr lang="en-US" sz="1699" b="1">
                          <a:solidFill>
                            <a:srgbClr val="000000"/>
                          </a:solidFill>
                          <a:latin typeface="Gotham Bold"/>
                          <a:ea typeface="Gotham Bold"/>
                          <a:cs typeface="Gotham Bold"/>
                          <a:sym typeface="Gotham Bold"/>
                        </a:rPr>
                        <a:t>  Benutzer</a:t>
                      </a:r>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6</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-2,6%</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7</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-9,4%</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7</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-5,2%</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8</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680464">
                <a:tc>
                  <a:txBody>
                    <a:bodyPr/>
                    <a:lstStyle/>
                    <a:p>
                      <a:pPr algn="l">
                        <a:lnSpc>
                          <a:spcPts val="2379"/>
                        </a:lnSpc>
                        <a:defRPr/>
                      </a:pPr>
                      <a:r>
                        <a:rPr lang="en-US" sz="1699" b="1">
                          <a:solidFill>
                            <a:srgbClr val="000000"/>
                          </a:solidFill>
                          <a:latin typeface="Gotham Bold"/>
                          <a:ea typeface="Gotham Bold"/>
                          <a:cs typeface="Gotham Bold"/>
                          <a:sym typeface="Gotham Bold"/>
                        </a:rPr>
                        <a:t>Entleihungen (ohne Onleihe)</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214.840</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6,7%</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201.328</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 </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170.995</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 </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157.925</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10"/>
                  </a:ext>
                </a:extLst>
              </a:tr>
              <a:tr h="680464">
                <a:tc>
                  <a:txBody>
                    <a:bodyPr/>
                    <a:lstStyle/>
                    <a:p>
                      <a:pPr algn="l">
                        <a:lnSpc>
                          <a:spcPts val="2379"/>
                        </a:lnSpc>
                        <a:defRPr/>
                      </a:pPr>
                      <a:r>
                        <a:rPr lang="en-US" sz="1699" b="1">
                          <a:solidFill>
                            <a:srgbClr val="000000"/>
                          </a:solidFill>
                          <a:latin typeface="Gotham Bold"/>
                          <a:ea typeface="Gotham Bold"/>
                          <a:cs typeface="Gotham Bold"/>
                          <a:sym typeface="Gotham Bold"/>
                        </a:rPr>
                        <a:t>Entleihen pro</a:t>
                      </a:r>
                      <a:endParaRPr lang="en-US" sz="1100"/>
                    </a:p>
                    <a:p>
                      <a:pPr algn="l">
                        <a:lnSpc>
                          <a:spcPts val="2379"/>
                        </a:lnSpc>
                      </a:pPr>
                      <a:r>
                        <a:rPr lang="en-US" sz="1699" b="1">
                          <a:solidFill>
                            <a:srgbClr val="000000"/>
                          </a:solidFill>
                          <a:latin typeface="Gotham Bold"/>
                          <a:ea typeface="Gotham Bold"/>
                          <a:cs typeface="Gotham Bold"/>
                          <a:sym typeface="Gotham Bold"/>
                        </a:rPr>
                        <a:t>  Benutzer</a:t>
                      </a:r>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55</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2,0%</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54</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-1,1%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55</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2,9%</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379"/>
                        </a:lnSpc>
                        <a:defRPr/>
                      </a:pPr>
                      <a:r>
                        <a:rPr lang="en-US" sz="1699">
                          <a:solidFill>
                            <a:srgbClr val="000000"/>
                          </a:solidFill>
                          <a:latin typeface="Gotham"/>
                          <a:ea typeface="Gotham"/>
                          <a:cs typeface="Gotham"/>
                          <a:sym typeface="Gotham"/>
                        </a:rPr>
                        <a:t>53</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672942">
                <a:tc>
                  <a:txBody>
                    <a:bodyPr/>
                    <a:lstStyle/>
                    <a:p>
                      <a:pPr algn="l">
                        <a:lnSpc>
                          <a:spcPts val="2379"/>
                        </a:lnSpc>
                        <a:defRPr/>
                      </a:pPr>
                      <a:r>
                        <a:rPr lang="en-US" sz="1699" b="1">
                          <a:solidFill>
                            <a:srgbClr val="000000"/>
                          </a:solidFill>
                          <a:latin typeface="Gotham Bold"/>
                          <a:ea typeface="Gotham Bold"/>
                          <a:cs typeface="Gotham Bold"/>
                          <a:sym typeface="Gotham Bold"/>
                        </a:rPr>
                        <a:t>Umsatz pro Medium</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8,5</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4,8%</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8,2</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9,1%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7,5</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8,5%</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379"/>
                        </a:lnSpc>
                        <a:defRPr/>
                      </a:pPr>
                      <a:r>
                        <a:rPr lang="en-US" sz="1699">
                          <a:solidFill>
                            <a:srgbClr val="000000"/>
                          </a:solidFill>
                          <a:latin typeface="Gotham"/>
                          <a:ea typeface="Gotham"/>
                          <a:cs typeface="Gotham"/>
                          <a:sym typeface="Gotham"/>
                        </a:rPr>
                        <a:t>6,9</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12"/>
                  </a:ext>
                </a:extLst>
              </a:tr>
            </a:tbl>
          </a:graphicData>
        </a:graphic>
      </p:graphicFrame>
      <p:sp>
        <p:nvSpPr>
          <p:cNvPr id="3" name="TextBox 3"/>
          <p:cNvSpPr txBox="1"/>
          <p:nvPr/>
        </p:nvSpPr>
        <p:spPr>
          <a:xfrm>
            <a:off x="1028700" y="1276350"/>
            <a:ext cx="14938112" cy="458724"/>
          </a:xfrm>
          <a:prstGeom prst="rect">
            <a:avLst/>
          </a:prstGeom>
        </p:spPr>
        <p:txBody>
          <a:bodyPr lIns="0" tIns="0" rIns="0" bIns="0" rtlCol="0" anchor="t">
            <a:spAutoFit/>
          </a:bodyPr>
          <a:lstStyle/>
          <a:p>
            <a:pPr algn="l">
              <a:lnSpc>
                <a:spcPts val="3467"/>
              </a:lnSpc>
            </a:pPr>
            <a:r>
              <a:rPr lang="en-US" sz="3399" spc="506">
                <a:solidFill>
                  <a:srgbClr val="1E1E49"/>
                </a:solidFill>
                <a:latin typeface="Gotham"/>
                <a:ea typeface="Gotham"/>
                <a:cs typeface="Gotham"/>
                <a:sym typeface="Gotham"/>
              </a:rPr>
              <a:t>NUTZUNG DER BIBLIOTHEK</a:t>
            </a:r>
          </a:p>
        </p:txBody>
      </p:sp>
      <p:sp>
        <p:nvSpPr>
          <p:cNvPr id="4" name="Freeform 4"/>
          <p:cNvSpPr/>
          <p:nvPr/>
        </p:nvSpPr>
        <p:spPr>
          <a:xfrm>
            <a:off x="14661433" y="414795"/>
            <a:ext cx="2597867" cy="613905"/>
          </a:xfrm>
          <a:custGeom>
            <a:avLst/>
            <a:gdLst/>
            <a:ahLst/>
            <a:cxnLst/>
            <a:rect l="l" t="t" r="r" b="b"/>
            <a:pathLst>
              <a:path w="2597867" h="613905">
                <a:moveTo>
                  <a:pt x="0" y="0"/>
                </a:moveTo>
                <a:lnTo>
                  <a:pt x="2597867" y="0"/>
                </a:lnTo>
                <a:lnTo>
                  <a:pt x="2597867" y="613905"/>
                </a:lnTo>
                <a:lnTo>
                  <a:pt x="0" y="613905"/>
                </a:lnTo>
                <a:lnTo>
                  <a:pt x="0" y="0"/>
                </a:lnTo>
                <a:close/>
              </a:path>
            </a:pathLst>
          </a:custGeom>
          <a:blipFill>
            <a:blip r:embed="rId2"/>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1972194"/>
          <a:ext cx="16230600" cy="7151166"/>
        </p:xfrm>
        <a:graphic>
          <a:graphicData uri="http://schemas.openxmlformats.org/drawingml/2006/table">
            <a:tbl>
              <a:tblPr/>
              <a:tblGrid>
                <a:gridCol w="5060281">
                  <a:extLst>
                    <a:ext uri="{9D8B030D-6E8A-4147-A177-3AD203B41FA5}">
                      <a16:colId xmlns:a16="http://schemas.microsoft.com/office/drawing/2014/main" val="20000"/>
                    </a:ext>
                  </a:extLst>
                </a:gridCol>
                <a:gridCol w="1595760">
                  <a:extLst>
                    <a:ext uri="{9D8B030D-6E8A-4147-A177-3AD203B41FA5}">
                      <a16:colId xmlns:a16="http://schemas.microsoft.com/office/drawing/2014/main" val="20001"/>
                    </a:ext>
                  </a:extLst>
                </a:gridCol>
                <a:gridCol w="1595760">
                  <a:extLst>
                    <a:ext uri="{9D8B030D-6E8A-4147-A177-3AD203B41FA5}">
                      <a16:colId xmlns:a16="http://schemas.microsoft.com/office/drawing/2014/main" val="20002"/>
                    </a:ext>
                  </a:extLst>
                </a:gridCol>
                <a:gridCol w="1595760">
                  <a:extLst>
                    <a:ext uri="{9D8B030D-6E8A-4147-A177-3AD203B41FA5}">
                      <a16:colId xmlns:a16="http://schemas.microsoft.com/office/drawing/2014/main" val="20003"/>
                    </a:ext>
                  </a:extLst>
                </a:gridCol>
                <a:gridCol w="1595760">
                  <a:extLst>
                    <a:ext uri="{9D8B030D-6E8A-4147-A177-3AD203B41FA5}">
                      <a16:colId xmlns:a16="http://schemas.microsoft.com/office/drawing/2014/main" val="20004"/>
                    </a:ext>
                  </a:extLst>
                </a:gridCol>
                <a:gridCol w="1595760">
                  <a:extLst>
                    <a:ext uri="{9D8B030D-6E8A-4147-A177-3AD203B41FA5}">
                      <a16:colId xmlns:a16="http://schemas.microsoft.com/office/drawing/2014/main" val="20005"/>
                    </a:ext>
                  </a:extLst>
                </a:gridCol>
                <a:gridCol w="1595760">
                  <a:extLst>
                    <a:ext uri="{9D8B030D-6E8A-4147-A177-3AD203B41FA5}">
                      <a16:colId xmlns:a16="http://schemas.microsoft.com/office/drawing/2014/main" val="20006"/>
                    </a:ext>
                  </a:extLst>
                </a:gridCol>
                <a:gridCol w="1595760">
                  <a:extLst>
                    <a:ext uri="{9D8B030D-6E8A-4147-A177-3AD203B41FA5}">
                      <a16:colId xmlns:a16="http://schemas.microsoft.com/office/drawing/2014/main" val="20007"/>
                    </a:ext>
                  </a:extLst>
                </a:gridCol>
              </a:tblGrid>
              <a:tr h="439821">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2024</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 </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2023</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 </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2022</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 </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2021</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extLst>
                  <a:ext uri="{0D108BD9-81ED-4DB2-BD59-A6C34878D82A}">
                    <a16:rowId xmlns:a16="http://schemas.microsoft.com/office/drawing/2014/main" val="10000"/>
                  </a:ext>
                </a:extLst>
              </a:tr>
              <a:tr h="439821">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Sachbücher</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3.860</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3.647</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3.256</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3.346</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extLst>
                  <a:ext uri="{0D108BD9-81ED-4DB2-BD59-A6C34878D82A}">
                    <a16:rowId xmlns:a16="http://schemas.microsoft.com/office/drawing/2014/main" val="10001"/>
                  </a:ext>
                </a:extLst>
              </a:tr>
              <a:tr h="439821">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Belletristik</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4.387</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4.296</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4.092</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4.249</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extLst>
                  <a:ext uri="{0D108BD9-81ED-4DB2-BD59-A6C34878D82A}">
                    <a16:rowId xmlns:a16="http://schemas.microsoft.com/office/drawing/2014/main" val="10002"/>
                  </a:ext>
                </a:extLst>
              </a:tr>
              <a:tr h="439821">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Kinder- und Jugendliteratur</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11.680</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11.508</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10.595</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10.609</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extLst>
                  <a:ext uri="{0D108BD9-81ED-4DB2-BD59-A6C34878D82A}">
                    <a16:rowId xmlns:a16="http://schemas.microsoft.com/office/drawing/2014/main" val="10003"/>
                  </a:ext>
                </a:extLst>
              </a:tr>
              <a:tr h="439821">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Zeitschriften</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771</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805</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877</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894</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extLst>
                  <a:ext uri="{0D108BD9-81ED-4DB2-BD59-A6C34878D82A}">
                    <a16:rowId xmlns:a16="http://schemas.microsoft.com/office/drawing/2014/main" val="10004"/>
                  </a:ext>
                </a:extLst>
              </a:tr>
              <a:tr h="439821">
                <a:tc>
                  <a:txBody>
                    <a:bodyPr/>
                    <a:lstStyle/>
                    <a:p>
                      <a:pPr marL="0" lvl="0" indent="0" algn="l">
                        <a:lnSpc>
                          <a:spcPts val="2659"/>
                        </a:lnSpc>
                        <a:spcBef>
                          <a:spcPct val="0"/>
                        </a:spcBef>
                        <a:defRPr/>
                      </a:pPr>
                      <a:r>
                        <a:rPr lang="en-US" sz="1899" b="1">
                          <a:solidFill>
                            <a:srgbClr val="000000"/>
                          </a:solidFill>
                          <a:latin typeface="Gotham Bold"/>
                          <a:ea typeface="Gotham Bold"/>
                          <a:cs typeface="Gotham Bold"/>
                          <a:sym typeface="Gotham Bold"/>
                        </a:rPr>
                        <a:t>Printmedien</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86E3CE"/>
                    </a:solidFill>
                  </a:tcPr>
                </a:tc>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20.698</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86E3CE"/>
                    </a:solidFill>
                  </a:tcPr>
                </a:tc>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2,2%</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86E3CE"/>
                    </a:solidFill>
                  </a:tcPr>
                </a:tc>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20.256</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86E3CE"/>
                    </a:solidFill>
                  </a:tcPr>
                </a:tc>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7,6%</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86E3CE"/>
                    </a:solidFill>
                  </a:tcPr>
                </a:tc>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18.820</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86E3CE"/>
                    </a:solidFill>
                  </a:tcPr>
                </a:tc>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-1,5%</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86E3CE"/>
                    </a:solidFill>
                  </a:tcPr>
                </a:tc>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19.098</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86E3CE"/>
                    </a:solidFill>
                  </a:tcPr>
                </a:tc>
                <a:extLst>
                  <a:ext uri="{0D108BD9-81ED-4DB2-BD59-A6C34878D82A}">
                    <a16:rowId xmlns:a16="http://schemas.microsoft.com/office/drawing/2014/main" val="10005"/>
                  </a:ext>
                </a:extLst>
              </a:tr>
              <a:tr h="716746">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Tonträger (CD, Tonie ab 2019) </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2700</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2.748</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2.644</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2.579</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extLst>
                  <a:ext uri="{0D108BD9-81ED-4DB2-BD59-A6C34878D82A}">
                    <a16:rowId xmlns:a16="http://schemas.microsoft.com/office/drawing/2014/main" val="10006"/>
                  </a:ext>
                </a:extLst>
              </a:tr>
              <a:tr h="716746">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Nintendo (Switch ab 2022)</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123</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122</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96</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48</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extLst>
                  <a:ext uri="{0D108BD9-81ED-4DB2-BD59-A6C34878D82A}">
                    <a16:rowId xmlns:a16="http://schemas.microsoft.com/office/drawing/2014/main" val="10007"/>
                  </a:ext>
                </a:extLst>
              </a:tr>
              <a:tr h="439821">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DVD</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758</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720</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654</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595</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extLst>
                  <a:ext uri="{0D108BD9-81ED-4DB2-BD59-A6C34878D82A}">
                    <a16:rowId xmlns:a16="http://schemas.microsoft.com/office/drawing/2014/main" val="10008"/>
                  </a:ext>
                </a:extLst>
              </a:tr>
              <a:tr h="439821">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Spiele</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458</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442</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322</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287</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extLst>
                  <a:ext uri="{0D108BD9-81ED-4DB2-BD59-A6C34878D82A}">
                    <a16:rowId xmlns:a16="http://schemas.microsoft.com/office/drawing/2014/main" val="10009"/>
                  </a:ext>
                </a:extLst>
              </a:tr>
              <a:tr h="439821">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Tiptoi, Ting und Bookii</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319</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311</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273</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259</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extLst>
                  <a:ext uri="{0D108BD9-81ED-4DB2-BD59-A6C34878D82A}">
                    <a16:rowId xmlns:a16="http://schemas.microsoft.com/office/drawing/2014/main" val="10010"/>
                  </a:ext>
                </a:extLst>
              </a:tr>
              <a:tr h="439821">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e-Bookreader</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5</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3</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3</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3</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extLst>
                  <a:ext uri="{0D108BD9-81ED-4DB2-BD59-A6C34878D82A}">
                    <a16:rowId xmlns:a16="http://schemas.microsoft.com/office/drawing/2014/main" val="10011"/>
                  </a:ext>
                </a:extLst>
              </a:tr>
              <a:tr h="439821">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Kamishibai-Rahmen</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4</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4</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3</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3</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C7D3DD"/>
                    </a:solidFill>
                  </a:tcPr>
                </a:tc>
                <a:extLst>
                  <a:ext uri="{0D108BD9-81ED-4DB2-BD59-A6C34878D82A}">
                    <a16:rowId xmlns:a16="http://schemas.microsoft.com/office/drawing/2014/main" val="10012"/>
                  </a:ext>
                </a:extLst>
              </a:tr>
              <a:tr h="439821">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Kamishibai-Bildkarten</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98</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96</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76</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tc>
                  <a:txBody>
                    <a:bodyPr/>
                    <a:lstStyle/>
                    <a:p>
                      <a:pPr marL="0" lvl="0" indent="0" algn="l">
                        <a:lnSpc>
                          <a:spcPts val="2659"/>
                        </a:lnSpc>
                        <a:spcBef>
                          <a:spcPct val="0"/>
                        </a:spcBef>
                        <a:defRPr/>
                      </a:pPr>
                      <a:r>
                        <a:rPr lang="en-US" sz="1899" u="none" strike="noStrike">
                          <a:solidFill>
                            <a:srgbClr val="000000"/>
                          </a:solidFill>
                          <a:latin typeface="Gotham"/>
                          <a:ea typeface="Gotham"/>
                          <a:cs typeface="Gotham"/>
                          <a:sym typeface="Gotham"/>
                        </a:rPr>
                        <a:t>75</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tcPr>
                </a:tc>
                <a:extLst>
                  <a:ext uri="{0D108BD9-81ED-4DB2-BD59-A6C34878D82A}">
                    <a16:rowId xmlns:a16="http://schemas.microsoft.com/office/drawing/2014/main" val="10013"/>
                  </a:ext>
                </a:extLst>
              </a:tr>
              <a:tr h="439821">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Non-Book-Medien</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86E3CE"/>
                    </a:solidFill>
                  </a:tcPr>
                </a:tc>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4.465</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86E3CE"/>
                    </a:solidFill>
                  </a:tcPr>
                </a:tc>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1,9%</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86E3CE"/>
                    </a:solidFill>
                  </a:tcPr>
                </a:tc>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4.446</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86E3CE"/>
                    </a:solidFill>
                  </a:tcPr>
                </a:tc>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9,2%</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86E3CE"/>
                    </a:solidFill>
                  </a:tcPr>
                </a:tc>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4.071</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86E3CE"/>
                    </a:solidFill>
                  </a:tcPr>
                </a:tc>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5,8%</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86E3CE"/>
                    </a:solidFill>
                  </a:tcPr>
                </a:tc>
                <a:tc>
                  <a:txBody>
                    <a:bodyPr/>
                    <a:lstStyle/>
                    <a:p>
                      <a:pPr marL="0" lvl="0" indent="0" algn="l">
                        <a:lnSpc>
                          <a:spcPts val="2659"/>
                        </a:lnSpc>
                        <a:spcBef>
                          <a:spcPct val="0"/>
                        </a:spcBef>
                        <a:defRPr/>
                      </a:pPr>
                      <a:r>
                        <a:rPr lang="en-US" sz="1899" b="1" u="none" strike="noStrike">
                          <a:solidFill>
                            <a:srgbClr val="000000"/>
                          </a:solidFill>
                          <a:latin typeface="Gotham Bold"/>
                          <a:ea typeface="Gotham Bold"/>
                          <a:cs typeface="Gotham Bold"/>
                          <a:sym typeface="Gotham Bold"/>
                        </a:rPr>
                        <a:t>3.849</a:t>
                      </a:r>
                      <a:endParaRPr lang="en-US" sz="1100"/>
                    </a:p>
                  </a:txBody>
                  <a:tcPr marL="28575" marR="28575" marT="28575" marB="28575" anchor="ctr">
                    <a:lnL w="9525" cap="flat" cmpd="sng" algn="ctr">
                      <a:solidFill>
                        <a:srgbClr val="365B6D"/>
                      </a:solidFill>
                      <a:prstDash val="solid"/>
                      <a:round/>
                      <a:headEnd type="none" w="med" len="med"/>
                      <a:tailEnd type="none" w="med" len="med"/>
                    </a:lnL>
                    <a:lnR w="9525" cap="flat" cmpd="sng" algn="ctr">
                      <a:solidFill>
                        <a:srgbClr val="365B6D"/>
                      </a:solidFill>
                      <a:prstDash val="solid"/>
                      <a:round/>
                      <a:headEnd type="none" w="med" len="med"/>
                      <a:tailEnd type="none" w="med" len="med"/>
                    </a:lnR>
                    <a:lnT w="9525" cap="flat" cmpd="sng" algn="ctr">
                      <a:solidFill>
                        <a:srgbClr val="365B6D"/>
                      </a:solidFill>
                      <a:prstDash val="solid"/>
                      <a:round/>
                      <a:headEnd type="none" w="med" len="med"/>
                      <a:tailEnd type="none" w="med" len="med"/>
                    </a:lnT>
                    <a:lnB w="9525" cap="flat" cmpd="sng" algn="ctr">
                      <a:solidFill>
                        <a:srgbClr val="365B6D"/>
                      </a:solidFill>
                      <a:prstDash val="solid"/>
                      <a:round/>
                      <a:headEnd type="none" w="med" len="med"/>
                      <a:tailEnd type="none" w="med" len="med"/>
                    </a:lnB>
                    <a:solidFill>
                      <a:srgbClr val="86E3CE"/>
                    </a:solidFill>
                  </a:tcPr>
                </a:tc>
                <a:extLst>
                  <a:ext uri="{0D108BD9-81ED-4DB2-BD59-A6C34878D82A}">
                    <a16:rowId xmlns:a16="http://schemas.microsoft.com/office/drawing/2014/main" val="10014"/>
                  </a:ext>
                </a:extLst>
              </a:tr>
            </a:tbl>
          </a:graphicData>
        </a:graphic>
      </p:graphicFrame>
      <p:sp>
        <p:nvSpPr>
          <p:cNvPr id="3" name="TextBox 3"/>
          <p:cNvSpPr txBox="1"/>
          <p:nvPr/>
        </p:nvSpPr>
        <p:spPr>
          <a:xfrm>
            <a:off x="1028700" y="1276350"/>
            <a:ext cx="14938112" cy="458724"/>
          </a:xfrm>
          <a:prstGeom prst="rect">
            <a:avLst/>
          </a:prstGeom>
        </p:spPr>
        <p:txBody>
          <a:bodyPr lIns="0" tIns="0" rIns="0" bIns="0" rtlCol="0" anchor="t">
            <a:spAutoFit/>
          </a:bodyPr>
          <a:lstStyle/>
          <a:p>
            <a:pPr algn="l">
              <a:lnSpc>
                <a:spcPts val="3467"/>
              </a:lnSpc>
            </a:pPr>
            <a:r>
              <a:rPr lang="en-US" sz="3399" spc="506">
                <a:solidFill>
                  <a:srgbClr val="1E1E49"/>
                </a:solidFill>
                <a:latin typeface="Gotham"/>
                <a:ea typeface="Gotham"/>
                <a:cs typeface="Gotham"/>
                <a:sym typeface="Gotham"/>
              </a:rPr>
              <a:t>MEDIENBESTAND</a:t>
            </a:r>
          </a:p>
        </p:txBody>
      </p:sp>
      <p:sp>
        <p:nvSpPr>
          <p:cNvPr id="4" name="Freeform 4"/>
          <p:cNvSpPr/>
          <p:nvPr/>
        </p:nvSpPr>
        <p:spPr>
          <a:xfrm>
            <a:off x="14661433" y="414795"/>
            <a:ext cx="2597867" cy="613905"/>
          </a:xfrm>
          <a:custGeom>
            <a:avLst/>
            <a:gdLst/>
            <a:ahLst/>
            <a:cxnLst/>
            <a:rect l="l" t="t" r="r" b="b"/>
            <a:pathLst>
              <a:path w="2597867" h="613905">
                <a:moveTo>
                  <a:pt x="0" y="0"/>
                </a:moveTo>
                <a:lnTo>
                  <a:pt x="2597867" y="0"/>
                </a:lnTo>
                <a:lnTo>
                  <a:pt x="2597867" y="613905"/>
                </a:lnTo>
                <a:lnTo>
                  <a:pt x="0" y="613905"/>
                </a:lnTo>
                <a:lnTo>
                  <a:pt x="0" y="0"/>
                </a:lnTo>
                <a:close/>
              </a:path>
            </a:pathLst>
          </a:custGeom>
          <a:blipFill>
            <a:blip r:embed="rId2"/>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2040316"/>
          <a:ext cx="16230600" cy="8058810"/>
        </p:xfrm>
        <a:graphic>
          <a:graphicData uri="http://schemas.openxmlformats.org/drawingml/2006/table">
            <a:tbl>
              <a:tblPr/>
              <a:tblGrid>
                <a:gridCol w="2705100">
                  <a:extLst>
                    <a:ext uri="{9D8B030D-6E8A-4147-A177-3AD203B41FA5}">
                      <a16:colId xmlns:a16="http://schemas.microsoft.com/office/drawing/2014/main" val="20000"/>
                    </a:ext>
                  </a:extLst>
                </a:gridCol>
                <a:gridCol w="2705100">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gridCol w="2705100">
                  <a:extLst>
                    <a:ext uri="{9D8B030D-6E8A-4147-A177-3AD203B41FA5}">
                      <a16:colId xmlns:a16="http://schemas.microsoft.com/office/drawing/2014/main" val="20003"/>
                    </a:ext>
                  </a:extLst>
                </a:gridCol>
                <a:gridCol w="2908767">
                  <a:extLst>
                    <a:ext uri="{9D8B030D-6E8A-4147-A177-3AD203B41FA5}">
                      <a16:colId xmlns:a16="http://schemas.microsoft.com/office/drawing/2014/main" val="20004"/>
                    </a:ext>
                  </a:extLst>
                </a:gridCol>
                <a:gridCol w="2501433">
                  <a:extLst>
                    <a:ext uri="{9D8B030D-6E8A-4147-A177-3AD203B41FA5}">
                      <a16:colId xmlns:a16="http://schemas.microsoft.com/office/drawing/2014/main" val="20005"/>
                    </a:ext>
                  </a:extLst>
                </a:gridCol>
              </a:tblGrid>
              <a:tr h="352842">
                <a:tc>
                  <a:txBody>
                    <a:bodyPr/>
                    <a:lstStyle/>
                    <a:p>
                      <a:pPr algn="l">
                        <a:lnSpc>
                          <a:spcPts val="2100"/>
                        </a:lnSpc>
                        <a:defRPr/>
                      </a:pP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2024</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 </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2023</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 </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2022</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0"/>
                  </a:ext>
                </a:extLst>
              </a:tr>
              <a:tr h="352842">
                <a:tc>
                  <a:txBody>
                    <a:bodyPr/>
                    <a:lstStyle/>
                    <a:p>
                      <a:pPr algn="l">
                        <a:lnSpc>
                          <a:spcPts val="2100"/>
                        </a:lnSpc>
                        <a:defRPr/>
                      </a:pPr>
                      <a:r>
                        <a:rPr lang="en-US" sz="1500">
                          <a:solidFill>
                            <a:srgbClr val="000000"/>
                          </a:solidFill>
                          <a:latin typeface="Gotham"/>
                          <a:ea typeface="Gotham"/>
                          <a:cs typeface="Gotham"/>
                          <a:sym typeface="Gotham"/>
                        </a:rPr>
                        <a:t>Sachbücher</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21.338</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4,9%</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20.348</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29,1%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15.756</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2842">
                <a:tc>
                  <a:txBody>
                    <a:bodyPr/>
                    <a:lstStyle/>
                    <a:p>
                      <a:pPr algn="l">
                        <a:lnSpc>
                          <a:spcPts val="2100"/>
                        </a:lnSpc>
                        <a:defRPr/>
                      </a:pPr>
                      <a:r>
                        <a:rPr lang="en-US" sz="1500">
                          <a:solidFill>
                            <a:srgbClr val="000000"/>
                          </a:solidFill>
                          <a:latin typeface="Gotham"/>
                          <a:ea typeface="Gotham"/>
                          <a:cs typeface="Gotham"/>
                          <a:sym typeface="Gotham"/>
                        </a:rPr>
                        <a:t>Belletristik</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29.797</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12,6%</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26.462</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17,0%</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22.622</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2"/>
                  </a:ext>
                </a:extLst>
              </a:tr>
              <a:tr h="467938">
                <a:tc>
                  <a:txBody>
                    <a:bodyPr/>
                    <a:lstStyle/>
                    <a:p>
                      <a:pPr algn="l">
                        <a:lnSpc>
                          <a:spcPts val="2100"/>
                        </a:lnSpc>
                        <a:defRPr/>
                      </a:pPr>
                      <a:r>
                        <a:rPr lang="en-US" sz="1500">
                          <a:solidFill>
                            <a:srgbClr val="000000"/>
                          </a:solidFill>
                          <a:latin typeface="Gotham"/>
                          <a:ea typeface="Gotham"/>
                          <a:cs typeface="Gotham"/>
                          <a:sym typeface="Gotham"/>
                        </a:rPr>
                        <a:t>Kinder- und Jugendliteratur</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98.678</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7,5%</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91.796</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17,8%</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77.945</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52842">
                <a:tc>
                  <a:txBody>
                    <a:bodyPr/>
                    <a:lstStyle/>
                    <a:p>
                      <a:pPr algn="l">
                        <a:lnSpc>
                          <a:spcPts val="2100"/>
                        </a:lnSpc>
                        <a:defRPr/>
                      </a:pPr>
                      <a:r>
                        <a:rPr lang="en-US" sz="1500">
                          <a:solidFill>
                            <a:srgbClr val="000000"/>
                          </a:solidFill>
                          <a:latin typeface="Gotham"/>
                          <a:ea typeface="Gotham"/>
                          <a:cs typeface="Gotham"/>
                          <a:sym typeface="Gotham"/>
                        </a:rPr>
                        <a:t>Zeitschriften</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6.347</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5,1%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6.041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5,6%</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5.723</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4"/>
                  </a:ext>
                </a:extLst>
              </a:tr>
              <a:tr h="352842">
                <a:tc>
                  <a:txBody>
                    <a:bodyPr/>
                    <a:lstStyle/>
                    <a:p>
                      <a:pPr algn="l">
                        <a:lnSpc>
                          <a:spcPts val="2100"/>
                        </a:lnSpc>
                        <a:defRPr/>
                      </a:pPr>
                      <a:r>
                        <a:rPr lang="en-US" sz="1500" b="1">
                          <a:solidFill>
                            <a:srgbClr val="000000"/>
                          </a:solidFill>
                          <a:latin typeface="Gotham Bold"/>
                          <a:ea typeface="Gotham Bold"/>
                          <a:cs typeface="Gotham Bold"/>
                          <a:sym typeface="Gotham Bold"/>
                        </a:rPr>
                        <a:t>Printmedien</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156.160</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8,0%</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144.647</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18,5%</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122.046</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extLst>
                  <a:ext uri="{0D108BD9-81ED-4DB2-BD59-A6C34878D82A}">
                    <a16:rowId xmlns:a16="http://schemas.microsoft.com/office/drawing/2014/main" val="10005"/>
                  </a:ext>
                </a:extLst>
              </a:tr>
              <a:tr h="619858">
                <a:tc>
                  <a:txBody>
                    <a:bodyPr/>
                    <a:lstStyle/>
                    <a:p>
                      <a:pPr algn="l">
                        <a:lnSpc>
                          <a:spcPts val="2100"/>
                        </a:lnSpc>
                        <a:defRPr/>
                      </a:pPr>
                      <a:r>
                        <a:rPr lang="en-US" sz="1500">
                          <a:solidFill>
                            <a:srgbClr val="000000"/>
                          </a:solidFill>
                          <a:latin typeface="Gotham"/>
                          <a:ea typeface="Gotham"/>
                          <a:cs typeface="Gotham"/>
                          <a:sym typeface="Gotham"/>
                        </a:rPr>
                        <a:t>Tonträger (CD, Tonie ab</a:t>
                      </a:r>
                      <a:endParaRPr lang="en-US" sz="1100"/>
                    </a:p>
                    <a:p>
                      <a:pPr algn="l">
                        <a:lnSpc>
                          <a:spcPts val="2100"/>
                        </a:lnSpc>
                      </a:pPr>
                      <a:r>
                        <a:rPr lang="en-US" sz="1500">
                          <a:solidFill>
                            <a:srgbClr val="000000"/>
                          </a:solidFill>
                          <a:latin typeface="Gotham"/>
                          <a:ea typeface="Gotham"/>
                          <a:cs typeface="Gotham"/>
                          <a:sym typeface="Gotham"/>
                        </a:rPr>
                        <a:t>  2019) </a:t>
                      </a:r>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33.122</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-0,6%</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33.333</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3,7%</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32.159</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6"/>
                  </a:ext>
                </a:extLst>
              </a:tr>
              <a:tr h="352842">
                <a:tc>
                  <a:txBody>
                    <a:bodyPr/>
                    <a:lstStyle/>
                    <a:p>
                      <a:pPr algn="l">
                        <a:lnSpc>
                          <a:spcPts val="2100"/>
                        </a:lnSpc>
                        <a:defRPr/>
                      </a:pPr>
                      <a:r>
                        <a:rPr lang="en-US" sz="1500">
                          <a:solidFill>
                            <a:srgbClr val="000000"/>
                          </a:solidFill>
                          <a:latin typeface="Gotham"/>
                          <a:ea typeface="Gotham"/>
                          <a:cs typeface="Gotham"/>
                          <a:sym typeface="Gotham"/>
                        </a:rPr>
                        <a:t>Software</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2.531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12,0%</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2.259</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81,2%</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1.247</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52842">
                <a:tc>
                  <a:txBody>
                    <a:bodyPr/>
                    <a:lstStyle/>
                    <a:p>
                      <a:pPr algn="l">
                        <a:lnSpc>
                          <a:spcPts val="2100"/>
                        </a:lnSpc>
                        <a:defRPr/>
                      </a:pPr>
                      <a:r>
                        <a:rPr lang="en-US" sz="1500">
                          <a:solidFill>
                            <a:srgbClr val="000000"/>
                          </a:solidFill>
                          <a:latin typeface="Gotham"/>
                          <a:ea typeface="Gotham"/>
                          <a:cs typeface="Gotham"/>
                          <a:sym typeface="Gotham"/>
                        </a:rPr>
                        <a:t>DVD</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8.651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7,0%</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8.087</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53,3%</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5.275</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08"/>
                  </a:ext>
                </a:extLst>
              </a:tr>
              <a:tr h="352842">
                <a:tc>
                  <a:txBody>
                    <a:bodyPr/>
                    <a:lstStyle/>
                    <a:p>
                      <a:pPr algn="l">
                        <a:lnSpc>
                          <a:spcPts val="2100"/>
                        </a:lnSpc>
                        <a:defRPr/>
                      </a:pPr>
                      <a:r>
                        <a:rPr lang="en-US" sz="1500">
                          <a:solidFill>
                            <a:srgbClr val="000000"/>
                          </a:solidFill>
                          <a:latin typeface="Gotham"/>
                          <a:ea typeface="Gotham"/>
                          <a:cs typeface="Gotham"/>
                          <a:sym typeface="Gotham"/>
                        </a:rPr>
                        <a:t>Spiele</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7.973</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13,2%</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7.042</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44,3%</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4.881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52842">
                <a:tc>
                  <a:txBody>
                    <a:bodyPr/>
                    <a:lstStyle/>
                    <a:p>
                      <a:pPr algn="l">
                        <a:lnSpc>
                          <a:spcPts val="2100"/>
                        </a:lnSpc>
                        <a:defRPr/>
                      </a:pPr>
                      <a:r>
                        <a:rPr lang="en-US" sz="1500">
                          <a:solidFill>
                            <a:srgbClr val="000000"/>
                          </a:solidFill>
                          <a:latin typeface="Gotham"/>
                          <a:ea typeface="Gotham"/>
                          <a:cs typeface="Gotham"/>
                          <a:sym typeface="Gotham"/>
                        </a:rPr>
                        <a:t>Tiptoi, Ting und Bookii</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5.798</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6,1%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5.465</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8,6%</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5.030</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10"/>
                  </a:ext>
                </a:extLst>
              </a:tr>
              <a:tr h="352842">
                <a:tc>
                  <a:txBody>
                    <a:bodyPr/>
                    <a:lstStyle/>
                    <a:p>
                      <a:pPr algn="l">
                        <a:lnSpc>
                          <a:spcPts val="2100"/>
                        </a:lnSpc>
                        <a:defRPr/>
                      </a:pPr>
                      <a:r>
                        <a:rPr lang="en-US" sz="1500">
                          <a:solidFill>
                            <a:srgbClr val="000000"/>
                          </a:solidFill>
                          <a:latin typeface="Gotham"/>
                          <a:ea typeface="Gotham"/>
                          <a:cs typeface="Gotham"/>
                          <a:sym typeface="Gotham"/>
                        </a:rPr>
                        <a:t>e-Bookreader</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39</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30,0%</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30</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42,9%</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21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52842">
                <a:tc>
                  <a:txBody>
                    <a:bodyPr/>
                    <a:lstStyle/>
                    <a:p>
                      <a:pPr algn="l">
                        <a:lnSpc>
                          <a:spcPts val="2100"/>
                        </a:lnSpc>
                        <a:defRPr/>
                      </a:pPr>
                      <a:r>
                        <a:rPr lang="en-US" sz="1500">
                          <a:solidFill>
                            <a:srgbClr val="000000"/>
                          </a:solidFill>
                          <a:latin typeface="Gotham"/>
                          <a:ea typeface="Gotham"/>
                          <a:cs typeface="Gotham"/>
                          <a:sym typeface="Gotham"/>
                        </a:rPr>
                        <a:t>Kamishibai-Rahmen</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36</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5,9%</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34</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-5,6%</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36</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12"/>
                  </a:ext>
                </a:extLst>
              </a:tr>
              <a:tr h="352842">
                <a:tc>
                  <a:txBody>
                    <a:bodyPr/>
                    <a:lstStyle/>
                    <a:p>
                      <a:pPr algn="l">
                        <a:lnSpc>
                          <a:spcPts val="2100"/>
                        </a:lnSpc>
                        <a:defRPr/>
                      </a:pPr>
                      <a:r>
                        <a:rPr lang="en-US" sz="1500">
                          <a:solidFill>
                            <a:srgbClr val="000000"/>
                          </a:solidFill>
                          <a:latin typeface="Gotham"/>
                          <a:ea typeface="Gotham"/>
                          <a:cs typeface="Gotham"/>
                          <a:sym typeface="Gotham"/>
                        </a:rPr>
                        <a:t>Kamishibai-Bildkarten</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530</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23,0%</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431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43,7%</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300</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52842">
                <a:tc>
                  <a:txBody>
                    <a:bodyPr/>
                    <a:lstStyle/>
                    <a:p>
                      <a:pPr algn="l">
                        <a:lnSpc>
                          <a:spcPts val="2100"/>
                        </a:lnSpc>
                        <a:defRPr/>
                      </a:pPr>
                      <a:r>
                        <a:rPr lang="en-US" sz="1500" b="1">
                          <a:solidFill>
                            <a:srgbClr val="000000"/>
                          </a:solidFill>
                          <a:latin typeface="Gotham Bold"/>
                          <a:ea typeface="Gotham Bold"/>
                          <a:cs typeface="Gotham Bold"/>
                          <a:sym typeface="Gotham Bold"/>
                        </a:rPr>
                        <a:t>Non-Book-Medien</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58.680</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3,5%</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56.681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15,8%</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48.949</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extLst>
                  <a:ext uri="{0D108BD9-81ED-4DB2-BD59-A6C34878D82A}">
                    <a16:rowId xmlns:a16="http://schemas.microsoft.com/office/drawing/2014/main" val="10014"/>
                  </a:ext>
                </a:extLst>
              </a:tr>
              <a:tr h="352842">
                <a:tc>
                  <a:txBody>
                    <a:bodyPr/>
                    <a:lstStyle/>
                    <a:p>
                      <a:pPr algn="l">
                        <a:lnSpc>
                          <a:spcPts val="2100"/>
                        </a:lnSpc>
                        <a:defRPr/>
                      </a:pPr>
                      <a:r>
                        <a:rPr lang="en-US" sz="1500">
                          <a:solidFill>
                            <a:srgbClr val="000000"/>
                          </a:solidFill>
                          <a:latin typeface="Gotham"/>
                          <a:ea typeface="Gotham"/>
                          <a:cs typeface="Gotham"/>
                          <a:sym typeface="Gotham"/>
                        </a:rPr>
                        <a:t>Leihverkehr (passiv)</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67</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213</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229</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352842">
                <a:tc>
                  <a:txBody>
                    <a:bodyPr/>
                    <a:lstStyle/>
                    <a:p>
                      <a:pPr algn="l">
                        <a:lnSpc>
                          <a:spcPts val="2100"/>
                        </a:lnSpc>
                        <a:defRPr/>
                      </a:pPr>
                      <a:r>
                        <a:rPr lang="en-US" sz="1500" b="1">
                          <a:solidFill>
                            <a:srgbClr val="000000"/>
                          </a:solidFill>
                          <a:latin typeface="Gotham Bold"/>
                          <a:ea typeface="Gotham Bold"/>
                          <a:cs typeface="Gotham Bold"/>
                          <a:sym typeface="Gotham Bold"/>
                        </a:rPr>
                        <a:t>Gesamtausleihen </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214.907</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6,6%</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201.541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17,7%</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171.224</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extLst>
                  <a:ext uri="{0D108BD9-81ED-4DB2-BD59-A6C34878D82A}">
                    <a16:rowId xmlns:a16="http://schemas.microsoft.com/office/drawing/2014/main" val="10016"/>
                  </a:ext>
                </a:extLst>
              </a:tr>
              <a:tr h="352842">
                <a:tc>
                  <a:txBody>
                    <a:bodyPr/>
                    <a:lstStyle/>
                    <a:p>
                      <a:pPr algn="l">
                        <a:lnSpc>
                          <a:spcPts val="2100"/>
                        </a:lnSpc>
                        <a:defRPr/>
                      </a:pPr>
                      <a:r>
                        <a:rPr lang="en-US" sz="1500">
                          <a:solidFill>
                            <a:srgbClr val="000000"/>
                          </a:solidFill>
                          <a:latin typeface="Gotham"/>
                          <a:ea typeface="Gotham"/>
                          <a:cs typeface="Gotham"/>
                          <a:sym typeface="Gotham"/>
                        </a:rPr>
                        <a:t>Umsatz pro Medium</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9</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4,2%</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8,2</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9,1%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7,5</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352842">
                <a:tc>
                  <a:txBody>
                    <a:bodyPr/>
                    <a:lstStyle/>
                    <a:p>
                      <a:pPr algn="l">
                        <a:lnSpc>
                          <a:spcPts val="2100"/>
                        </a:lnSpc>
                        <a:defRPr/>
                      </a:pPr>
                      <a:r>
                        <a:rPr lang="en-US" sz="1500">
                          <a:solidFill>
                            <a:srgbClr val="000000"/>
                          </a:solidFill>
                          <a:latin typeface="Gotham"/>
                          <a:ea typeface="Gotham"/>
                          <a:cs typeface="Gotham"/>
                          <a:sym typeface="Gotham"/>
                        </a:rPr>
                        <a:t>Entleihungen Onleihe</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31.361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13,1%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27.738</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tc>
                  <a:txBody>
                    <a:bodyPr/>
                    <a:lstStyle/>
                    <a:p>
                      <a:pPr algn="l">
                        <a:lnSpc>
                          <a:spcPts val="2100"/>
                        </a:lnSpc>
                        <a:defRPr/>
                      </a:pPr>
                      <a:r>
                        <a:rPr lang="en-US" sz="1500">
                          <a:solidFill>
                            <a:srgbClr val="000000"/>
                          </a:solidFill>
                          <a:latin typeface="Gotham"/>
                          <a:ea typeface="Gotham"/>
                          <a:cs typeface="Gotham"/>
                          <a:sym typeface="Gotham"/>
                        </a:rPr>
                        <a:t>25.723</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7D3DD"/>
                    </a:solidFill>
                  </a:tcPr>
                </a:tc>
                <a:extLst>
                  <a:ext uri="{0D108BD9-81ED-4DB2-BD59-A6C34878D82A}">
                    <a16:rowId xmlns:a16="http://schemas.microsoft.com/office/drawing/2014/main" val="10018"/>
                  </a:ext>
                </a:extLst>
              </a:tr>
              <a:tr h="352842">
                <a:tc>
                  <a:txBody>
                    <a:bodyPr/>
                    <a:lstStyle/>
                    <a:p>
                      <a:pPr algn="l">
                        <a:lnSpc>
                          <a:spcPts val="2100"/>
                        </a:lnSpc>
                        <a:defRPr/>
                      </a:pPr>
                      <a:r>
                        <a:rPr lang="en-US" sz="1500">
                          <a:solidFill>
                            <a:srgbClr val="000000"/>
                          </a:solidFill>
                          <a:latin typeface="Gotham"/>
                          <a:ea typeface="Gotham"/>
                          <a:cs typeface="Gotham"/>
                          <a:sym typeface="Gotham"/>
                        </a:rPr>
                        <a:t>Enleihungen Overdrive</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r>
                        <a:rPr lang="en-US" sz="1500">
                          <a:solidFill>
                            <a:srgbClr val="000000"/>
                          </a:solidFill>
                          <a:latin typeface="Gotham"/>
                          <a:ea typeface="Gotham"/>
                          <a:cs typeface="Gotham"/>
                          <a:sym typeface="Gotham"/>
                        </a:rPr>
                        <a:t>121</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2100"/>
                        </a:lnSpc>
                        <a:defRPr/>
                      </a:pP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619858">
                <a:tc>
                  <a:txBody>
                    <a:bodyPr/>
                    <a:lstStyle/>
                    <a:p>
                      <a:pPr algn="l">
                        <a:lnSpc>
                          <a:spcPts val="2100"/>
                        </a:lnSpc>
                        <a:defRPr/>
                      </a:pPr>
                      <a:r>
                        <a:rPr lang="en-US" sz="1500" b="1">
                          <a:solidFill>
                            <a:srgbClr val="000000"/>
                          </a:solidFill>
                          <a:latin typeface="Gotham Bold"/>
                          <a:ea typeface="Gotham Bold"/>
                          <a:cs typeface="Gotham Bold"/>
                          <a:sym typeface="Gotham Bold"/>
                        </a:rPr>
                        <a:t>Gesamtausleihen</a:t>
                      </a:r>
                      <a:endParaRPr lang="en-US" sz="1100"/>
                    </a:p>
                    <a:p>
                      <a:pPr algn="l">
                        <a:lnSpc>
                          <a:spcPts val="2100"/>
                        </a:lnSpc>
                      </a:pPr>
                      <a:r>
                        <a:rPr lang="en-US" sz="1500" b="1">
                          <a:solidFill>
                            <a:srgbClr val="000000"/>
                          </a:solidFill>
                          <a:latin typeface="Gotham Bold"/>
                          <a:ea typeface="Gotham Bold"/>
                          <a:cs typeface="Gotham Bold"/>
                          <a:sym typeface="Gotham Bold"/>
                        </a:rPr>
                        <a:t>(MIT Onleihe)</a:t>
                      </a:r>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233.452</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1,8%</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229.279</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16,4%</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tc>
                  <a:txBody>
                    <a:bodyPr/>
                    <a:lstStyle/>
                    <a:p>
                      <a:pPr algn="l">
                        <a:lnSpc>
                          <a:spcPts val="2100"/>
                        </a:lnSpc>
                        <a:defRPr/>
                      </a:pPr>
                      <a:r>
                        <a:rPr lang="en-US" sz="1500" b="1">
                          <a:solidFill>
                            <a:srgbClr val="000000"/>
                          </a:solidFill>
                          <a:latin typeface="Gotham Bold"/>
                          <a:ea typeface="Gotham Bold"/>
                          <a:cs typeface="Gotham Bold"/>
                          <a:sym typeface="Gotham Bold"/>
                        </a:rPr>
                        <a:t>196.947</a:t>
                      </a:r>
                      <a:endParaRPr lang="en-US" sz="1100"/>
                    </a:p>
                  </a:txBody>
                  <a:tcPr marL="19050" marR="19050" marT="19050" marB="19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6E3CE"/>
                    </a:solidFill>
                  </a:tcPr>
                </a:tc>
                <a:extLst>
                  <a:ext uri="{0D108BD9-81ED-4DB2-BD59-A6C34878D82A}">
                    <a16:rowId xmlns:a16="http://schemas.microsoft.com/office/drawing/2014/main" val="10020"/>
                  </a:ext>
                </a:extLst>
              </a:tr>
            </a:tbl>
          </a:graphicData>
        </a:graphic>
      </p:graphicFrame>
      <p:sp>
        <p:nvSpPr>
          <p:cNvPr id="3" name="TextBox 3"/>
          <p:cNvSpPr txBox="1"/>
          <p:nvPr/>
        </p:nvSpPr>
        <p:spPr>
          <a:xfrm>
            <a:off x="1028700" y="1276350"/>
            <a:ext cx="14938112" cy="458724"/>
          </a:xfrm>
          <a:prstGeom prst="rect">
            <a:avLst/>
          </a:prstGeom>
        </p:spPr>
        <p:txBody>
          <a:bodyPr lIns="0" tIns="0" rIns="0" bIns="0" rtlCol="0" anchor="t">
            <a:spAutoFit/>
          </a:bodyPr>
          <a:lstStyle/>
          <a:p>
            <a:pPr algn="l">
              <a:lnSpc>
                <a:spcPts val="3467"/>
              </a:lnSpc>
            </a:pPr>
            <a:r>
              <a:rPr lang="en-US" sz="3399" spc="506">
                <a:solidFill>
                  <a:srgbClr val="1E1E49"/>
                </a:solidFill>
                <a:latin typeface="Gotham"/>
                <a:ea typeface="Gotham"/>
                <a:cs typeface="Gotham"/>
                <a:sym typeface="Gotham"/>
              </a:rPr>
              <a:t>MEDIENENTLEIHUNGEN</a:t>
            </a:r>
          </a:p>
        </p:txBody>
      </p:sp>
      <p:sp>
        <p:nvSpPr>
          <p:cNvPr id="4" name="Freeform 4"/>
          <p:cNvSpPr/>
          <p:nvPr/>
        </p:nvSpPr>
        <p:spPr>
          <a:xfrm>
            <a:off x="14661433" y="414795"/>
            <a:ext cx="2597867" cy="613905"/>
          </a:xfrm>
          <a:custGeom>
            <a:avLst/>
            <a:gdLst/>
            <a:ahLst/>
            <a:cxnLst/>
            <a:rect l="l" t="t" r="r" b="b"/>
            <a:pathLst>
              <a:path w="2597867" h="613905">
                <a:moveTo>
                  <a:pt x="0" y="0"/>
                </a:moveTo>
                <a:lnTo>
                  <a:pt x="2597867" y="0"/>
                </a:lnTo>
                <a:lnTo>
                  <a:pt x="2597867" y="613905"/>
                </a:lnTo>
                <a:lnTo>
                  <a:pt x="0" y="613905"/>
                </a:lnTo>
                <a:lnTo>
                  <a:pt x="0" y="0"/>
                </a:lnTo>
                <a:close/>
              </a:path>
            </a:pathLst>
          </a:custGeom>
          <a:blipFill>
            <a:blip r:embed="rId2"/>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grpSp>
        <p:nvGrpSpPr>
          <p:cNvPr id="2" name="Group 2"/>
          <p:cNvGrpSpPr/>
          <p:nvPr/>
        </p:nvGrpSpPr>
        <p:grpSpPr>
          <a:xfrm>
            <a:off x="10227056" y="331449"/>
            <a:ext cx="5431649" cy="5152278"/>
            <a:chOff x="0" y="0"/>
            <a:chExt cx="7242198" cy="6869704"/>
          </a:xfrm>
        </p:grpSpPr>
        <p:pic>
          <p:nvPicPr>
            <p:cNvPr id="3" name="Picture 3"/>
            <p:cNvPicPr>
              <a:picLocks noChangeAspect="1"/>
            </p:cNvPicPr>
            <p:nvPr/>
          </p:nvPicPr>
          <p:blipFill>
            <a:blip r:embed="rId2"/>
            <a:srcRect t="2571" b="2571"/>
            <a:stretch>
              <a:fillRect/>
            </a:stretch>
          </p:blipFill>
          <p:spPr>
            <a:xfrm>
              <a:off x="0" y="0"/>
              <a:ext cx="7242198" cy="6869704"/>
            </a:xfrm>
            <a:prstGeom prst="rect">
              <a:avLst/>
            </a:prstGeom>
          </p:spPr>
        </p:pic>
      </p:grpSp>
      <p:grpSp>
        <p:nvGrpSpPr>
          <p:cNvPr id="4" name="Group 4"/>
          <p:cNvGrpSpPr/>
          <p:nvPr/>
        </p:nvGrpSpPr>
        <p:grpSpPr>
          <a:xfrm>
            <a:off x="12470608" y="4462063"/>
            <a:ext cx="5505741" cy="5513800"/>
            <a:chOff x="0" y="0"/>
            <a:chExt cx="7340988" cy="7351733"/>
          </a:xfrm>
        </p:grpSpPr>
        <p:pic>
          <p:nvPicPr>
            <p:cNvPr id="5" name="Picture 5"/>
            <p:cNvPicPr>
              <a:picLocks noChangeAspect="1"/>
            </p:cNvPicPr>
            <p:nvPr/>
          </p:nvPicPr>
          <p:blipFill>
            <a:blip r:embed="rId3"/>
            <a:srcRect l="73" r="73"/>
            <a:stretch>
              <a:fillRect/>
            </a:stretch>
          </p:blipFill>
          <p:spPr>
            <a:xfrm>
              <a:off x="0" y="0"/>
              <a:ext cx="7340988" cy="7351733"/>
            </a:xfrm>
            <a:prstGeom prst="rect">
              <a:avLst/>
            </a:prstGeom>
          </p:spPr>
        </p:pic>
      </p:grpSp>
      <p:sp>
        <p:nvSpPr>
          <p:cNvPr id="6" name="Freeform 6"/>
          <p:cNvSpPr/>
          <p:nvPr/>
        </p:nvSpPr>
        <p:spPr>
          <a:xfrm>
            <a:off x="895389" y="0"/>
            <a:ext cx="5096301" cy="1433335"/>
          </a:xfrm>
          <a:custGeom>
            <a:avLst/>
            <a:gdLst/>
            <a:ahLst/>
            <a:cxnLst/>
            <a:rect l="l" t="t" r="r" b="b"/>
            <a:pathLst>
              <a:path w="5096301" h="1433335">
                <a:moveTo>
                  <a:pt x="0" y="0"/>
                </a:moveTo>
                <a:lnTo>
                  <a:pt x="5096302" y="0"/>
                </a:lnTo>
                <a:lnTo>
                  <a:pt x="5096302" y="1433335"/>
                </a:lnTo>
                <a:lnTo>
                  <a:pt x="0" y="1433335"/>
                </a:lnTo>
                <a:lnTo>
                  <a:pt x="0" y="0"/>
                </a:lnTo>
                <a:close/>
              </a:path>
            </a:pathLst>
          </a:custGeom>
          <a:blipFill>
            <a:blip r:embed="rId4"/>
            <a:stretch>
              <a:fillRect/>
            </a:stretch>
          </a:blipFill>
        </p:spPr>
      </p:sp>
      <p:sp>
        <p:nvSpPr>
          <p:cNvPr id="7" name="TextBox 7"/>
          <p:cNvSpPr txBox="1"/>
          <p:nvPr/>
        </p:nvSpPr>
        <p:spPr>
          <a:xfrm>
            <a:off x="1028700" y="1924685"/>
            <a:ext cx="9198356" cy="7190104"/>
          </a:xfrm>
          <a:prstGeom prst="rect">
            <a:avLst/>
          </a:prstGeom>
        </p:spPr>
        <p:txBody>
          <a:bodyPr lIns="0" tIns="0" rIns="0" bIns="0" rtlCol="0" anchor="t">
            <a:spAutoFit/>
          </a:bodyPr>
          <a:lstStyle/>
          <a:p>
            <a:pPr algn="l">
              <a:lnSpc>
                <a:spcPts val="3220"/>
              </a:lnSpc>
            </a:pPr>
            <a:r>
              <a:rPr lang="en-US" sz="2300">
                <a:solidFill>
                  <a:srgbClr val="1E1E49"/>
                </a:solidFill>
                <a:latin typeface="Gotham"/>
                <a:ea typeface="Gotham"/>
                <a:cs typeface="Gotham"/>
                <a:sym typeface="Gotham"/>
              </a:rPr>
              <a:t>OverDrive:</a:t>
            </a:r>
          </a:p>
          <a:p>
            <a:pPr marL="496575" lvl="1" indent="-248288" algn="l">
              <a:lnSpc>
                <a:spcPts val="3220"/>
              </a:lnSpc>
              <a:buFont typeface="Arial"/>
              <a:buChar char="•"/>
            </a:pPr>
            <a:r>
              <a:rPr lang="en-US" sz="2300">
                <a:solidFill>
                  <a:srgbClr val="1E1E49"/>
                </a:solidFill>
                <a:latin typeface="Gotham"/>
                <a:ea typeface="Gotham"/>
                <a:cs typeface="Gotham"/>
                <a:sym typeface="Gotham"/>
              </a:rPr>
              <a:t>Plattform für digitale Medien (E-Books, Hörbücher, Videos)</a:t>
            </a:r>
          </a:p>
          <a:p>
            <a:pPr marL="496575" lvl="1" indent="-248288" algn="l">
              <a:lnSpc>
                <a:spcPts val="3220"/>
              </a:lnSpc>
              <a:buFont typeface="Arial"/>
              <a:buChar char="•"/>
            </a:pPr>
            <a:r>
              <a:rPr lang="en-US" sz="2300">
                <a:solidFill>
                  <a:srgbClr val="1E1E49"/>
                </a:solidFill>
                <a:latin typeface="Gotham"/>
                <a:ea typeface="Gotham"/>
                <a:cs typeface="Gotham"/>
                <a:sym typeface="Gotham"/>
              </a:rPr>
              <a:t>Fokus liegt auf englischsprachigen Medien</a:t>
            </a:r>
          </a:p>
          <a:p>
            <a:pPr marL="496575" lvl="1" indent="-248288" algn="l">
              <a:lnSpc>
                <a:spcPts val="3220"/>
              </a:lnSpc>
              <a:buFont typeface="Arial"/>
              <a:buChar char="•"/>
            </a:pPr>
            <a:r>
              <a:rPr lang="en-US" sz="2300">
                <a:solidFill>
                  <a:srgbClr val="1E1E49"/>
                </a:solidFill>
                <a:latin typeface="Gotham"/>
                <a:ea typeface="Gotham"/>
                <a:cs typeface="Gotham"/>
                <a:sym typeface="Gotham"/>
              </a:rPr>
              <a:t>Zielgruppe: 16 bis 45 Jahre</a:t>
            </a:r>
          </a:p>
          <a:p>
            <a:pPr algn="l">
              <a:lnSpc>
                <a:spcPts val="3220"/>
              </a:lnSpc>
            </a:pPr>
            <a:endParaRPr lang="en-US" sz="2300">
              <a:solidFill>
                <a:srgbClr val="1E1E49"/>
              </a:solidFill>
              <a:latin typeface="Gotham"/>
              <a:ea typeface="Gotham"/>
              <a:cs typeface="Gotham"/>
              <a:sym typeface="Gotham"/>
            </a:endParaRPr>
          </a:p>
          <a:p>
            <a:pPr algn="l">
              <a:lnSpc>
                <a:spcPts val="3220"/>
              </a:lnSpc>
            </a:pPr>
            <a:r>
              <a:rPr lang="en-US" sz="2300">
                <a:solidFill>
                  <a:srgbClr val="1E1E49"/>
                </a:solidFill>
                <a:latin typeface="Gotham"/>
                <a:ea typeface="Gotham"/>
                <a:cs typeface="Gotham"/>
                <a:sym typeface="Gotham"/>
              </a:rPr>
              <a:t>Libby App:</a:t>
            </a:r>
          </a:p>
          <a:p>
            <a:pPr marL="496575" lvl="1" indent="-248288" algn="l">
              <a:lnSpc>
                <a:spcPts val="3220"/>
              </a:lnSpc>
              <a:buFont typeface="Arial"/>
              <a:buChar char="•"/>
            </a:pPr>
            <a:r>
              <a:rPr lang="en-US" sz="2300">
                <a:solidFill>
                  <a:srgbClr val="1E1E49"/>
                </a:solidFill>
                <a:latin typeface="Gotham"/>
                <a:ea typeface="Gotham"/>
                <a:cs typeface="Gotham"/>
                <a:sym typeface="Gotham"/>
              </a:rPr>
              <a:t>App von OverDrive für den Zugriff auf digitale Medien</a:t>
            </a:r>
          </a:p>
          <a:p>
            <a:pPr marL="496575" lvl="1" indent="-248288" algn="l">
              <a:lnSpc>
                <a:spcPts val="3220"/>
              </a:lnSpc>
              <a:buFont typeface="Arial"/>
              <a:buChar char="•"/>
            </a:pPr>
            <a:r>
              <a:rPr lang="en-US" sz="2300">
                <a:solidFill>
                  <a:srgbClr val="1E1E49"/>
                </a:solidFill>
                <a:latin typeface="Gotham"/>
                <a:ea typeface="Gotham"/>
                <a:cs typeface="Gotham"/>
                <a:sym typeface="Gotham"/>
              </a:rPr>
              <a:t>Ermöglicht Ausleihe von E-Books und Hörbüchern aus der Bibliothek</a:t>
            </a:r>
          </a:p>
          <a:p>
            <a:pPr marL="496575" lvl="1" indent="-248288" algn="l">
              <a:lnSpc>
                <a:spcPts val="3220"/>
              </a:lnSpc>
              <a:buFont typeface="Arial"/>
              <a:buChar char="•"/>
            </a:pPr>
            <a:r>
              <a:rPr lang="en-US" sz="2300">
                <a:solidFill>
                  <a:srgbClr val="1E1E49"/>
                </a:solidFill>
                <a:latin typeface="Gotham"/>
                <a:ea typeface="Gotham"/>
                <a:cs typeface="Gotham"/>
                <a:sym typeface="Gotham"/>
              </a:rPr>
              <a:t>kostenlos für Bibliotheksmitglieder</a:t>
            </a:r>
          </a:p>
          <a:p>
            <a:pPr algn="l">
              <a:lnSpc>
                <a:spcPts val="3220"/>
              </a:lnSpc>
            </a:pPr>
            <a:endParaRPr lang="en-US" sz="2300">
              <a:solidFill>
                <a:srgbClr val="1E1E49"/>
              </a:solidFill>
              <a:latin typeface="Gotham"/>
              <a:ea typeface="Gotham"/>
              <a:cs typeface="Gotham"/>
              <a:sym typeface="Gotham"/>
            </a:endParaRPr>
          </a:p>
          <a:p>
            <a:pPr algn="l">
              <a:lnSpc>
                <a:spcPts val="3220"/>
              </a:lnSpc>
            </a:pPr>
            <a:r>
              <a:rPr lang="en-US" sz="2300">
                <a:solidFill>
                  <a:srgbClr val="1E1E49"/>
                </a:solidFill>
                <a:latin typeface="Gotham"/>
                <a:ea typeface="Gotham"/>
                <a:cs typeface="Gotham"/>
                <a:sym typeface="Gotham"/>
              </a:rPr>
              <a:t>Ergänzt und erweitert seit Okt. 2024 das bestehende digitale Angebot der Bibliothek.</a:t>
            </a:r>
          </a:p>
          <a:p>
            <a:pPr algn="l">
              <a:lnSpc>
                <a:spcPts val="3220"/>
              </a:lnSpc>
            </a:pPr>
            <a:endParaRPr lang="en-US" sz="2300">
              <a:solidFill>
                <a:srgbClr val="1E1E49"/>
              </a:solidFill>
              <a:latin typeface="Gotham"/>
              <a:ea typeface="Gotham"/>
              <a:cs typeface="Gotham"/>
              <a:sym typeface="Gotham"/>
            </a:endParaRPr>
          </a:p>
          <a:p>
            <a:pPr marL="496575" lvl="1" indent="-248288" algn="l">
              <a:lnSpc>
                <a:spcPts val="3220"/>
              </a:lnSpc>
              <a:buFont typeface="Arial"/>
              <a:buChar char="•"/>
            </a:pPr>
            <a:r>
              <a:rPr lang="en-US" sz="2300">
                <a:solidFill>
                  <a:srgbClr val="1E1E49"/>
                </a:solidFill>
                <a:latin typeface="Gotham"/>
                <a:ea typeface="Gotham"/>
                <a:cs typeface="Gotham"/>
                <a:sym typeface="Gotham"/>
              </a:rPr>
              <a:t>Verbund bestehend aus 13 Bibliotheken in OWL</a:t>
            </a:r>
          </a:p>
          <a:p>
            <a:pPr marL="496575" lvl="1" indent="-248288" algn="l">
              <a:lnSpc>
                <a:spcPts val="3220"/>
              </a:lnSpc>
              <a:buFont typeface="Arial"/>
              <a:buChar char="•"/>
            </a:pPr>
            <a:r>
              <a:rPr lang="en-US" sz="2300">
                <a:solidFill>
                  <a:srgbClr val="1E1E49"/>
                </a:solidFill>
                <a:latin typeface="Gotham"/>
                <a:ea typeface="Gotham"/>
                <a:cs typeface="Gotham"/>
                <a:sym typeface="Gotham"/>
              </a:rPr>
              <a:t>Salzkotten drittstärkte Bibliothek hinsichtlich Nutzung und Entleihungen (nach Bielefeld und Gütersloh)</a:t>
            </a:r>
          </a:p>
          <a:p>
            <a:pPr algn="l">
              <a:lnSpc>
                <a:spcPts val="3220"/>
              </a:lnSpc>
            </a:pPr>
            <a:endParaRPr lang="en-US" sz="2300">
              <a:solidFill>
                <a:srgbClr val="1E1E49"/>
              </a:solidFill>
              <a:latin typeface="Gotham"/>
              <a:ea typeface="Gotham"/>
              <a:cs typeface="Gotham"/>
              <a:sym typeface="Gotham"/>
            </a:endParaRPr>
          </a:p>
        </p:txBody>
      </p:sp>
      <p:sp>
        <p:nvSpPr>
          <p:cNvPr id="8" name="TextBox 8"/>
          <p:cNvSpPr txBox="1"/>
          <p:nvPr/>
        </p:nvSpPr>
        <p:spPr>
          <a:xfrm>
            <a:off x="1028700" y="1085850"/>
            <a:ext cx="8115300" cy="458724"/>
          </a:xfrm>
          <a:prstGeom prst="rect">
            <a:avLst/>
          </a:prstGeom>
        </p:spPr>
        <p:txBody>
          <a:bodyPr lIns="0" tIns="0" rIns="0" bIns="0" rtlCol="0" anchor="t">
            <a:spAutoFit/>
          </a:bodyPr>
          <a:lstStyle/>
          <a:p>
            <a:pPr algn="l">
              <a:lnSpc>
                <a:spcPts val="3467"/>
              </a:lnSpc>
            </a:pPr>
            <a:r>
              <a:rPr lang="en-US" sz="3399" spc="506">
                <a:solidFill>
                  <a:srgbClr val="1E1E49"/>
                </a:solidFill>
                <a:latin typeface="Gotham"/>
                <a:ea typeface="Gotham"/>
                <a:cs typeface="Gotham"/>
                <a:sym typeface="Gotham"/>
              </a:rPr>
              <a:t>OVERDRIVE | LIBBY APP</a:t>
            </a:r>
          </a:p>
        </p:txBody>
      </p:sp>
      <p:sp>
        <p:nvSpPr>
          <p:cNvPr id="9" name="Freeform 9"/>
          <p:cNvSpPr/>
          <p:nvPr/>
        </p:nvSpPr>
        <p:spPr>
          <a:xfrm>
            <a:off x="14661433" y="414795"/>
            <a:ext cx="2597867" cy="613905"/>
          </a:xfrm>
          <a:custGeom>
            <a:avLst/>
            <a:gdLst/>
            <a:ahLst/>
            <a:cxnLst/>
            <a:rect l="l" t="t" r="r" b="b"/>
            <a:pathLst>
              <a:path w="2597867" h="613905">
                <a:moveTo>
                  <a:pt x="0" y="0"/>
                </a:moveTo>
                <a:lnTo>
                  <a:pt x="2597867" y="0"/>
                </a:lnTo>
                <a:lnTo>
                  <a:pt x="2597867" y="613905"/>
                </a:lnTo>
                <a:lnTo>
                  <a:pt x="0" y="613905"/>
                </a:lnTo>
                <a:lnTo>
                  <a:pt x="0" y="0"/>
                </a:lnTo>
                <a:close/>
              </a:path>
            </a:pathLst>
          </a:custGeom>
          <a:blipFill>
            <a:blip r:embed="rId5"/>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Freeform 2"/>
          <p:cNvSpPr/>
          <p:nvPr/>
        </p:nvSpPr>
        <p:spPr>
          <a:xfrm>
            <a:off x="1028700" y="1952090"/>
            <a:ext cx="16230600" cy="6382820"/>
          </a:xfrm>
          <a:custGeom>
            <a:avLst/>
            <a:gdLst/>
            <a:ahLst/>
            <a:cxnLst/>
            <a:rect l="l" t="t" r="r" b="b"/>
            <a:pathLst>
              <a:path w="16230600" h="6382820">
                <a:moveTo>
                  <a:pt x="0" y="0"/>
                </a:moveTo>
                <a:lnTo>
                  <a:pt x="16230600" y="0"/>
                </a:lnTo>
                <a:lnTo>
                  <a:pt x="16230600" y="6382820"/>
                </a:lnTo>
                <a:lnTo>
                  <a:pt x="0" y="6382820"/>
                </a:lnTo>
                <a:lnTo>
                  <a:pt x="0" y="0"/>
                </a:lnTo>
                <a:close/>
              </a:path>
            </a:pathLst>
          </a:custGeom>
          <a:blipFill>
            <a:blip r:embed="rId2"/>
            <a:stretch>
              <a:fillRect/>
            </a:stretch>
          </a:blipFill>
        </p:spPr>
      </p:sp>
      <p:sp>
        <p:nvSpPr>
          <p:cNvPr id="3" name="TextBox 3"/>
          <p:cNvSpPr txBox="1"/>
          <p:nvPr/>
        </p:nvSpPr>
        <p:spPr>
          <a:xfrm>
            <a:off x="1028700" y="1085850"/>
            <a:ext cx="10189364" cy="458724"/>
          </a:xfrm>
          <a:prstGeom prst="rect">
            <a:avLst/>
          </a:prstGeom>
        </p:spPr>
        <p:txBody>
          <a:bodyPr lIns="0" tIns="0" rIns="0" bIns="0" rtlCol="0" anchor="t">
            <a:spAutoFit/>
          </a:bodyPr>
          <a:lstStyle/>
          <a:p>
            <a:pPr algn="l">
              <a:lnSpc>
                <a:spcPts val="3467"/>
              </a:lnSpc>
            </a:pPr>
            <a:r>
              <a:rPr lang="en-US" sz="3399" spc="506">
                <a:solidFill>
                  <a:srgbClr val="1E1E49"/>
                </a:solidFill>
                <a:latin typeface="Gotham"/>
                <a:ea typeface="Gotham"/>
                <a:cs typeface="Gotham"/>
                <a:sym typeface="Gotham"/>
              </a:rPr>
              <a:t>DIGITALES ANGEBOT IM ÜBERBLICK</a:t>
            </a:r>
          </a:p>
        </p:txBody>
      </p:sp>
      <p:sp>
        <p:nvSpPr>
          <p:cNvPr id="4" name="Freeform 4"/>
          <p:cNvSpPr/>
          <p:nvPr/>
        </p:nvSpPr>
        <p:spPr>
          <a:xfrm>
            <a:off x="14661433" y="414795"/>
            <a:ext cx="2597867" cy="613905"/>
          </a:xfrm>
          <a:custGeom>
            <a:avLst/>
            <a:gdLst/>
            <a:ahLst/>
            <a:cxnLst/>
            <a:rect l="l" t="t" r="r" b="b"/>
            <a:pathLst>
              <a:path w="2597867" h="613905">
                <a:moveTo>
                  <a:pt x="0" y="0"/>
                </a:moveTo>
                <a:lnTo>
                  <a:pt x="2597867" y="0"/>
                </a:lnTo>
                <a:lnTo>
                  <a:pt x="2597867" y="613905"/>
                </a:lnTo>
                <a:lnTo>
                  <a:pt x="0" y="613905"/>
                </a:lnTo>
                <a:lnTo>
                  <a:pt x="0" y="0"/>
                </a:lnTo>
                <a:close/>
              </a:path>
            </a:pathLst>
          </a:custGeom>
          <a:blipFill>
            <a:blip r:embed="rId3"/>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2128</Words>
  <Application>Microsoft Office PowerPoint</Application>
  <PresentationFormat>Benutzerdefiniert</PresentationFormat>
  <Paragraphs>814</Paragraphs>
  <Slides>25</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25</vt:i4>
      </vt:variant>
    </vt:vector>
  </HeadingPairs>
  <TitlesOfParts>
    <vt:vector size="30" baseType="lpstr">
      <vt:lpstr>Calibri</vt:lpstr>
      <vt:lpstr>Arial</vt:lpstr>
      <vt:lpstr>Gotham</vt:lpstr>
      <vt:lpstr>Gotham Bold</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Jahresbericht 2024</dc:title>
  <cp:lastModifiedBy>Sprenger, M., Stadtbibliothek, Stadt Salzkotten</cp:lastModifiedBy>
  <cp:revision>2</cp:revision>
  <dcterms:created xsi:type="dcterms:W3CDTF">2006-08-16T00:00:00Z</dcterms:created>
  <dcterms:modified xsi:type="dcterms:W3CDTF">2025-02-28T07:41:16Z</dcterms:modified>
  <dc:identifier>DAGc6FLX4MA</dc:identifier>
</cp:coreProperties>
</file>